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29" r:id="rId1"/>
  </p:sldMasterIdLst>
  <p:notesMasterIdLst>
    <p:notesMasterId r:id="rId37"/>
  </p:notesMasterIdLst>
  <p:sldIdLst>
    <p:sldId id="256" r:id="rId2"/>
    <p:sldId id="257" r:id="rId3"/>
    <p:sldId id="258" r:id="rId4"/>
    <p:sldId id="259" r:id="rId5"/>
    <p:sldId id="313" r:id="rId6"/>
    <p:sldId id="314" r:id="rId7"/>
    <p:sldId id="293" r:id="rId8"/>
    <p:sldId id="260" r:id="rId9"/>
    <p:sldId id="294" r:id="rId10"/>
    <p:sldId id="290" r:id="rId11"/>
    <p:sldId id="291" r:id="rId12"/>
    <p:sldId id="267" r:id="rId13"/>
    <p:sldId id="268" r:id="rId14"/>
    <p:sldId id="295" r:id="rId15"/>
    <p:sldId id="270" r:id="rId16"/>
    <p:sldId id="271" r:id="rId17"/>
    <p:sldId id="274" r:id="rId18"/>
    <p:sldId id="286" r:id="rId19"/>
    <p:sldId id="287" r:id="rId20"/>
    <p:sldId id="288" r:id="rId21"/>
    <p:sldId id="289" r:id="rId22"/>
    <p:sldId id="296" r:id="rId23"/>
    <p:sldId id="276" r:id="rId24"/>
    <p:sldId id="297" r:id="rId25"/>
    <p:sldId id="278" r:id="rId26"/>
    <p:sldId id="279" r:id="rId27"/>
    <p:sldId id="298" r:id="rId28"/>
    <p:sldId id="299" r:id="rId29"/>
    <p:sldId id="300" r:id="rId30"/>
    <p:sldId id="292" r:id="rId31"/>
    <p:sldId id="309" r:id="rId32"/>
    <p:sldId id="301" r:id="rId33"/>
    <p:sldId id="303" r:id="rId34"/>
    <p:sldId id="312" r:id="rId35"/>
    <p:sldId id="315" r:id="rId3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6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45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81769C-116F-423F-B8C9-F6AFCD8A219E}" type="datetimeFigureOut">
              <a:rPr lang="en-US" smtClean="0"/>
              <a:t>12/19/2017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5C77E5-14B6-415C-85A0-9C455AC8B2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3023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5ABEF1F4-B859-4E19-A47E-9815F3377147}" type="datetimeFigureOut">
              <a:rPr lang="en-US" smtClean="0"/>
              <a:t>12/19/2017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6278902C-7B9E-45F8-AC92-9BA46E80AE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2505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EF1F4-B859-4E19-A47E-9815F3377147}" type="datetimeFigureOut">
              <a:rPr lang="en-US" smtClean="0"/>
              <a:t>12/19/2017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78902C-7B9E-45F8-AC92-9BA46E80AE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50006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EF1F4-B859-4E19-A47E-9815F3377147}" type="datetimeFigureOut">
              <a:rPr lang="en-US" smtClean="0"/>
              <a:t>12/19/2017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78902C-7B9E-45F8-AC92-9BA46E80AE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16839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EF1F4-B859-4E19-A47E-9815F3377147}" type="datetimeFigureOut">
              <a:rPr lang="en-US" smtClean="0"/>
              <a:t>12/19/2017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78902C-7B9E-45F8-AC92-9BA46E80AE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8708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EF1F4-B859-4E19-A47E-9815F3377147}" type="datetimeFigureOut">
              <a:rPr lang="en-US" smtClean="0"/>
              <a:t>12/19/2017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78902C-7B9E-45F8-AC92-9BA46E80AE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768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EF1F4-B859-4E19-A47E-9815F3377147}" type="datetimeFigureOut">
              <a:rPr lang="en-US" smtClean="0"/>
              <a:t>12/19/2017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78902C-7B9E-45F8-AC92-9BA46E80AE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58966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EF1F4-B859-4E19-A47E-9815F3377147}" type="datetimeFigureOut">
              <a:rPr lang="en-US" smtClean="0"/>
              <a:t>12/19/2017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78902C-7B9E-45F8-AC92-9BA46E80AE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73613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5ABEF1F4-B859-4E19-A47E-9815F3377147}" type="datetimeFigureOut">
              <a:rPr lang="en-US" smtClean="0"/>
              <a:t>12/19/2017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78902C-7B9E-45F8-AC92-9BA46E80AE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8967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5ABEF1F4-B859-4E19-A47E-9815F3377147}" type="datetimeFigureOut">
              <a:rPr lang="en-US" smtClean="0"/>
              <a:t>12/19/2017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78902C-7B9E-45F8-AC92-9BA46E80AE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7853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EF1F4-B859-4E19-A47E-9815F3377147}" type="datetimeFigureOut">
              <a:rPr lang="en-US" smtClean="0"/>
              <a:t>12/19/2017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78902C-7B9E-45F8-AC92-9BA46E80AE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4377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EF1F4-B859-4E19-A47E-9815F3377147}" type="datetimeFigureOut">
              <a:rPr lang="en-US" smtClean="0"/>
              <a:t>12/19/2017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78902C-7B9E-45F8-AC92-9BA46E80AE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264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EF1F4-B859-4E19-A47E-9815F3377147}" type="datetimeFigureOut">
              <a:rPr lang="en-US" smtClean="0"/>
              <a:t>12/19/2017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78902C-7B9E-45F8-AC92-9BA46E80AE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4938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EF1F4-B859-4E19-A47E-9815F3377147}" type="datetimeFigureOut">
              <a:rPr lang="en-US" smtClean="0"/>
              <a:t>12/19/2017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78902C-7B9E-45F8-AC92-9BA46E80AE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2271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EF1F4-B859-4E19-A47E-9815F3377147}" type="datetimeFigureOut">
              <a:rPr lang="en-US" smtClean="0"/>
              <a:t>12/19/2017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78902C-7B9E-45F8-AC92-9BA46E80AE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92333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EF1F4-B859-4E19-A47E-9815F3377147}" type="datetimeFigureOut">
              <a:rPr lang="en-US" smtClean="0"/>
              <a:t>12/19/2017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78902C-7B9E-45F8-AC92-9BA46E80AE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83464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EF1F4-B859-4E19-A47E-9815F3377147}" type="datetimeFigureOut">
              <a:rPr lang="en-US" smtClean="0"/>
              <a:t>12/19/2017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78902C-7B9E-45F8-AC92-9BA46E80AE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38787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EF1F4-B859-4E19-A47E-9815F3377147}" type="datetimeFigureOut">
              <a:rPr lang="en-US" smtClean="0"/>
              <a:t>12/19/2017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78902C-7B9E-45F8-AC92-9BA46E80AE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112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5ABEF1F4-B859-4E19-A47E-9815F3377147}" type="datetimeFigureOut">
              <a:rPr lang="en-US" smtClean="0"/>
              <a:t>12/19/2017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6278902C-7B9E-45F8-AC92-9BA46E80AE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05599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0" r:id="rId1"/>
    <p:sldLayoutId id="2147483931" r:id="rId2"/>
    <p:sldLayoutId id="2147483932" r:id="rId3"/>
    <p:sldLayoutId id="2147483933" r:id="rId4"/>
    <p:sldLayoutId id="2147483934" r:id="rId5"/>
    <p:sldLayoutId id="2147483935" r:id="rId6"/>
    <p:sldLayoutId id="2147483936" r:id="rId7"/>
    <p:sldLayoutId id="2147483937" r:id="rId8"/>
    <p:sldLayoutId id="2147483938" r:id="rId9"/>
    <p:sldLayoutId id="2147483939" r:id="rId10"/>
    <p:sldLayoutId id="2147483940" r:id="rId11"/>
    <p:sldLayoutId id="2147483941" r:id="rId12"/>
    <p:sldLayoutId id="2147483942" r:id="rId13"/>
    <p:sldLayoutId id="2147483943" r:id="rId14"/>
    <p:sldLayoutId id="2147483944" r:id="rId15"/>
    <p:sldLayoutId id="2147483945" r:id="rId16"/>
    <p:sldLayoutId id="2147483946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Freeform: Shape 7">
            <a:extLst>
              <a:ext uri="{FF2B5EF4-FFF2-40B4-BE49-F238E27FC236}">
                <a16:creationId xmlns:a16="http://schemas.microsoft.com/office/drawing/2014/main" id="{EBA691CE-5252-44DA-9C19-EEFC509993E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0013" y="4452634"/>
            <a:ext cx="11291974" cy="2405367"/>
          </a:xfrm>
          <a:custGeom>
            <a:avLst/>
            <a:gdLst>
              <a:gd name="connsiteX0" fmla="*/ 1 w 11291974"/>
              <a:gd name="connsiteY0" fmla="*/ 0 h 2405367"/>
              <a:gd name="connsiteX1" fmla="*/ 66622 w 11291974"/>
              <a:gd name="connsiteY1" fmla="*/ 12261 h 2405367"/>
              <a:gd name="connsiteX2" fmla="*/ 261968 w 11291974"/>
              <a:gd name="connsiteY2" fmla="*/ 48342 h 2405367"/>
              <a:gd name="connsiteX3" fmla="*/ 404244 w 11291974"/>
              <a:gd name="connsiteY3" fmla="*/ 73565 h 2405367"/>
              <a:gd name="connsiteX4" fmla="*/ 573619 w 11291974"/>
              <a:gd name="connsiteY4" fmla="*/ 100188 h 2405367"/>
              <a:gd name="connsiteX5" fmla="*/ 774611 w 11291974"/>
              <a:gd name="connsiteY5" fmla="*/ 132066 h 2405367"/>
              <a:gd name="connsiteX6" fmla="*/ 997058 w 11291974"/>
              <a:gd name="connsiteY6" fmla="*/ 165696 h 2405367"/>
              <a:gd name="connsiteX7" fmla="*/ 1247733 w 11291974"/>
              <a:gd name="connsiteY7" fmla="*/ 201077 h 2405367"/>
              <a:gd name="connsiteX8" fmla="*/ 1520993 w 11291974"/>
              <a:gd name="connsiteY8" fmla="*/ 238560 h 2405367"/>
              <a:gd name="connsiteX9" fmla="*/ 1817964 w 11291974"/>
              <a:gd name="connsiteY9" fmla="*/ 276043 h 2405367"/>
              <a:gd name="connsiteX10" fmla="*/ 2134132 w 11291974"/>
              <a:gd name="connsiteY10" fmla="*/ 314226 h 2405367"/>
              <a:gd name="connsiteX11" fmla="*/ 2475141 w 11291974"/>
              <a:gd name="connsiteY11" fmla="*/ 349608 h 2405367"/>
              <a:gd name="connsiteX12" fmla="*/ 2831957 w 11291974"/>
              <a:gd name="connsiteY12" fmla="*/ 383587 h 2405367"/>
              <a:gd name="connsiteX13" fmla="*/ 3209100 w 11291974"/>
              <a:gd name="connsiteY13" fmla="*/ 414415 h 2405367"/>
              <a:gd name="connsiteX14" fmla="*/ 3602051 w 11291974"/>
              <a:gd name="connsiteY14" fmla="*/ 443840 h 2405367"/>
              <a:gd name="connsiteX15" fmla="*/ 4011939 w 11291974"/>
              <a:gd name="connsiteY15" fmla="*/ 471515 h 2405367"/>
              <a:gd name="connsiteX16" fmla="*/ 4221965 w 11291974"/>
              <a:gd name="connsiteY16" fmla="*/ 481323 h 2405367"/>
              <a:gd name="connsiteX17" fmla="*/ 4436507 w 11291974"/>
              <a:gd name="connsiteY17" fmla="*/ 492183 h 2405367"/>
              <a:gd name="connsiteX18" fmla="*/ 4654437 w 11291974"/>
              <a:gd name="connsiteY18" fmla="*/ 502342 h 2405367"/>
              <a:gd name="connsiteX19" fmla="*/ 4873496 w 11291974"/>
              <a:gd name="connsiteY19" fmla="*/ 508998 h 2405367"/>
              <a:gd name="connsiteX20" fmla="*/ 5097071 w 11291974"/>
              <a:gd name="connsiteY20" fmla="*/ 514953 h 2405367"/>
              <a:gd name="connsiteX21" fmla="*/ 5322905 w 11291974"/>
              <a:gd name="connsiteY21" fmla="*/ 521259 h 2405367"/>
              <a:gd name="connsiteX22" fmla="*/ 5553255 w 11291974"/>
              <a:gd name="connsiteY22" fmla="*/ 525462 h 2405367"/>
              <a:gd name="connsiteX23" fmla="*/ 5785864 w 11291974"/>
              <a:gd name="connsiteY23" fmla="*/ 525462 h 2405367"/>
              <a:gd name="connsiteX24" fmla="*/ 6020731 w 11291974"/>
              <a:gd name="connsiteY24" fmla="*/ 527564 h 2405367"/>
              <a:gd name="connsiteX25" fmla="*/ 6257857 w 11291974"/>
              <a:gd name="connsiteY25" fmla="*/ 525462 h 2405367"/>
              <a:gd name="connsiteX26" fmla="*/ 6498370 w 11291974"/>
              <a:gd name="connsiteY26" fmla="*/ 521259 h 2405367"/>
              <a:gd name="connsiteX27" fmla="*/ 6738883 w 11291974"/>
              <a:gd name="connsiteY27" fmla="*/ 517405 h 2405367"/>
              <a:gd name="connsiteX28" fmla="*/ 6982783 w 11291974"/>
              <a:gd name="connsiteY28" fmla="*/ 508998 h 2405367"/>
              <a:gd name="connsiteX29" fmla="*/ 7228942 w 11291974"/>
              <a:gd name="connsiteY29" fmla="*/ 500240 h 2405367"/>
              <a:gd name="connsiteX30" fmla="*/ 7475101 w 11291974"/>
              <a:gd name="connsiteY30" fmla="*/ 490081 h 2405367"/>
              <a:gd name="connsiteX31" fmla="*/ 7723519 w 11291974"/>
              <a:gd name="connsiteY31" fmla="*/ 475719 h 2405367"/>
              <a:gd name="connsiteX32" fmla="*/ 7974193 w 11291974"/>
              <a:gd name="connsiteY32" fmla="*/ 458553 h 2405367"/>
              <a:gd name="connsiteX33" fmla="*/ 8225999 w 11291974"/>
              <a:gd name="connsiteY33" fmla="*/ 442089 h 2405367"/>
              <a:gd name="connsiteX34" fmla="*/ 8477803 w 11291974"/>
              <a:gd name="connsiteY34" fmla="*/ 421070 h 2405367"/>
              <a:gd name="connsiteX35" fmla="*/ 8732995 w 11291974"/>
              <a:gd name="connsiteY35" fmla="*/ 395848 h 2405367"/>
              <a:gd name="connsiteX36" fmla="*/ 8984800 w 11291974"/>
              <a:gd name="connsiteY36" fmla="*/ 370626 h 2405367"/>
              <a:gd name="connsiteX37" fmla="*/ 9241121 w 11291974"/>
              <a:gd name="connsiteY37" fmla="*/ 341550 h 2405367"/>
              <a:gd name="connsiteX38" fmla="*/ 9498572 w 11291974"/>
              <a:gd name="connsiteY38" fmla="*/ 309672 h 2405367"/>
              <a:gd name="connsiteX39" fmla="*/ 9752635 w 11291974"/>
              <a:gd name="connsiteY39" fmla="*/ 276043 h 2405367"/>
              <a:gd name="connsiteX40" fmla="*/ 10010086 w 11291974"/>
              <a:gd name="connsiteY40" fmla="*/ 236808 h 2405367"/>
              <a:gd name="connsiteX41" fmla="*/ 10266407 w 11291974"/>
              <a:gd name="connsiteY41" fmla="*/ 194771 h 2405367"/>
              <a:gd name="connsiteX42" fmla="*/ 10523858 w 11291974"/>
              <a:gd name="connsiteY42" fmla="*/ 153085 h 2405367"/>
              <a:gd name="connsiteX43" fmla="*/ 10780179 w 11291974"/>
              <a:gd name="connsiteY43" fmla="*/ 104392 h 2405367"/>
              <a:gd name="connsiteX44" fmla="*/ 11035371 w 11291974"/>
              <a:gd name="connsiteY44" fmla="*/ 54648 h 2405367"/>
              <a:gd name="connsiteX45" fmla="*/ 11291692 w 11291974"/>
              <a:gd name="connsiteY45" fmla="*/ 2452 h 2405367"/>
              <a:gd name="connsiteX46" fmla="*/ 11291692 w 11291974"/>
              <a:gd name="connsiteY46" fmla="*/ 2236410 h 2405367"/>
              <a:gd name="connsiteX47" fmla="*/ 11291974 w 11291974"/>
              <a:gd name="connsiteY47" fmla="*/ 2236410 h 2405367"/>
              <a:gd name="connsiteX48" fmla="*/ 11291974 w 11291974"/>
              <a:gd name="connsiteY48" fmla="*/ 2405367 h 2405367"/>
              <a:gd name="connsiteX49" fmla="*/ 0 w 11291974"/>
              <a:gd name="connsiteY49" fmla="*/ 2405367 h 2405367"/>
              <a:gd name="connsiteX50" fmla="*/ 0 w 11291974"/>
              <a:gd name="connsiteY50" fmla="*/ 2236410 h 2405367"/>
              <a:gd name="connsiteX51" fmla="*/ 1 w 11291974"/>
              <a:gd name="connsiteY51" fmla="*/ 2236410 h 24053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1291974" h="2405367">
                <a:moveTo>
                  <a:pt x="1" y="0"/>
                </a:moveTo>
                <a:lnTo>
                  <a:pt x="66622" y="12261"/>
                </a:lnTo>
                <a:lnTo>
                  <a:pt x="261968" y="48342"/>
                </a:lnTo>
                <a:lnTo>
                  <a:pt x="404244" y="73565"/>
                </a:lnTo>
                <a:lnTo>
                  <a:pt x="573619" y="100188"/>
                </a:lnTo>
                <a:lnTo>
                  <a:pt x="774611" y="132066"/>
                </a:lnTo>
                <a:lnTo>
                  <a:pt x="997058" y="165696"/>
                </a:lnTo>
                <a:lnTo>
                  <a:pt x="1247733" y="201077"/>
                </a:lnTo>
                <a:lnTo>
                  <a:pt x="1520993" y="238560"/>
                </a:lnTo>
                <a:lnTo>
                  <a:pt x="1817964" y="276043"/>
                </a:lnTo>
                <a:lnTo>
                  <a:pt x="2134132" y="314226"/>
                </a:lnTo>
                <a:lnTo>
                  <a:pt x="2475141" y="349608"/>
                </a:lnTo>
                <a:lnTo>
                  <a:pt x="2831957" y="383587"/>
                </a:lnTo>
                <a:lnTo>
                  <a:pt x="3209100" y="414415"/>
                </a:lnTo>
                <a:lnTo>
                  <a:pt x="3602051" y="443840"/>
                </a:lnTo>
                <a:lnTo>
                  <a:pt x="4011939" y="471515"/>
                </a:lnTo>
                <a:lnTo>
                  <a:pt x="4221965" y="481323"/>
                </a:lnTo>
                <a:lnTo>
                  <a:pt x="4436507" y="492183"/>
                </a:lnTo>
                <a:lnTo>
                  <a:pt x="4654437" y="502342"/>
                </a:lnTo>
                <a:lnTo>
                  <a:pt x="4873496" y="508998"/>
                </a:lnTo>
                <a:lnTo>
                  <a:pt x="5097071" y="514953"/>
                </a:lnTo>
                <a:lnTo>
                  <a:pt x="5322905" y="521259"/>
                </a:lnTo>
                <a:lnTo>
                  <a:pt x="5553255" y="525462"/>
                </a:lnTo>
                <a:lnTo>
                  <a:pt x="5785864" y="525462"/>
                </a:lnTo>
                <a:lnTo>
                  <a:pt x="6020731" y="527564"/>
                </a:lnTo>
                <a:lnTo>
                  <a:pt x="6257857" y="525462"/>
                </a:lnTo>
                <a:lnTo>
                  <a:pt x="6498370" y="521259"/>
                </a:lnTo>
                <a:lnTo>
                  <a:pt x="6738883" y="517405"/>
                </a:lnTo>
                <a:lnTo>
                  <a:pt x="6982783" y="508998"/>
                </a:lnTo>
                <a:lnTo>
                  <a:pt x="7228942" y="500240"/>
                </a:lnTo>
                <a:lnTo>
                  <a:pt x="7475101" y="490081"/>
                </a:lnTo>
                <a:lnTo>
                  <a:pt x="7723519" y="475719"/>
                </a:lnTo>
                <a:lnTo>
                  <a:pt x="7974193" y="458553"/>
                </a:lnTo>
                <a:lnTo>
                  <a:pt x="8225999" y="442089"/>
                </a:lnTo>
                <a:lnTo>
                  <a:pt x="8477803" y="421070"/>
                </a:lnTo>
                <a:lnTo>
                  <a:pt x="8732995" y="395848"/>
                </a:lnTo>
                <a:lnTo>
                  <a:pt x="8984800" y="370626"/>
                </a:lnTo>
                <a:lnTo>
                  <a:pt x="9241121" y="341550"/>
                </a:lnTo>
                <a:lnTo>
                  <a:pt x="9498572" y="309672"/>
                </a:lnTo>
                <a:lnTo>
                  <a:pt x="9752635" y="276043"/>
                </a:lnTo>
                <a:lnTo>
                  <a:pt x="10010086" y="236808"/>
                </a:lnTo>
                <a:lnTo>
                  <a:pt x="10266407" y="194771"/>
                </a:lnTo>
                <a:lnTo>
                  <a:pt x="10523858" y="153085"/>
                </a:lnTo>
                <a:lnTo>
                  <a:pt x="10780179" y="104392"/>
                </a:lnTo>
                <a:lnTo>
                  <a:pt x="11035371" y="54648"/>
                </a:lnTo>
                <a:lnTo>
                  <a:pt x="11291692" y="2452"/>
                </a:lnTo>
                <a:lnTo>
                  <a:pt x="11291692" y="2236410"/>
                </a:lnTo>
                <a:lnTo>
                  <a:pt x="11291974" y="2236410"/>
                </a:lnTo>
                <a:lnTo>
                  <a:pt x="11291974" y="2405367"/>
                </a:lnTo>
                <a:lnTo>
                  <a:pt x="0" y="2405367"/>
                </a:lnTo>
                <a:lnTo>
                  <a:pt x="0" y="2236410"/>
                </a:lnTo>
                <a:lnTo>
                  <a:pt x="1" y="223641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18D3601-C876-47C6-B15A-B1257AAA8DB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21010068">
            <a:off x="8476970" y="4482550"/>
            <a:ext cx="3280381" cy="269634"/>
          </a:xfrm>
          <a:custGeom>
            <a:avLst/>
            <a:gdLst>
              <a:gd name="connsiteX0" fmla="*/ 3280381 w 3280381"/>
              <a:gd name="connsiteY0" fmla="*/ 0 h 269634"/>
              <a:gd name="connsiteX1" fmla="*/ 3236487 w 3280381"/>
              <a:gd name="connsiteY1" fmla="*/ 253271 h 269634"/>
              <a:gd name="connsiteX2" fmla="*/ 3007118 w 3280381"/>
              <a:gd name="connsiteY2" fmla="*/ 259990 h 269634"/>
              <a:gd name="connsiteX3" fmla="*/ 2747180 w 3280381"/>
              <a:gd name="connsiteY3" fmla="*/ 265426 h 269634"/>
              <a:gd name="connsiteX4" fmla="*/ 2486309 w 3280381"/>
              <a:gd name="connsiteY4" fmla="*/ 269634 h 269634"/>
              <a:gd name="connsiteX5" fmla="*/ 2225520 w 3280381"/>
              <a:gd name="connsiteY5" fmla="*/ 266744 h 269634"/>
              <a:gd name="connsiteX6" fmla="*/ 1965786 w 3280381"/>
              <a:gd name="connsiteY6" fmla="*/ 264394 h 269634"/>
              <a:gd name="connsiteX7" fmla="*/ 1705416 w 3280381"/>
              <a:gd name="connsiteY7" fmla="*/ 259089 h 269634"/>
              <a:gd name="connsiteX8" fmla="*/ 1449343 w 3280381"/>
              <a:gd name="connsiteY8" fmla="*/ 248840 h 269634"/>
              <a:gd name="connsiteX9" fmla="*/ 1190229 w 3280381"/>
              <a:gd name="connsiteY9" fmla="*/ 236286 h 269634"/>
              <a:gd name="connsiteX10" fmla="*/ 932708 w 3280381"/>
              <a:gd name="connsiteY10" fmla="*/ 221165 h 269634"/>
              <a:gd name="connsiteX11" fmla="*/ 680295 w 3280381"/>
              <a:gd name="connsiteY11" fmla="*/ 203018 h 269634"/>
              <a:gd name="connsiteX12" fmla="*/ 424544 w 3280381"/>
              <a:gd name="connsiteY12" fmla="*/ 184292 h 269634"/>
              <a:gd name="connsiteX13" fmla="*/ 172849 w 3280381"/>
              <a:gd name="connsiteY13" fmla="*/ 162003 h 269634"/>
              <a:gd name="connsiteX14" fmla="*/ 1165 w 3280381"/>
              <a:gd name="connsiteY14" fmla="*/ 143682 h 269634"/>
              <a:gd name="connsiteX15" fmla="*/ 0 w 3280381"/>
              <a:gd name="connsiteY15" fmla="*/ 140892 h 269634"/>
              <a:gd name="connsiteX16" fmla="*/ 175859 w 3280381"/>
              <a:gd name="connsiteY16" fmla="*/ 149808 h 269634"/>
              <a:gd name="connsiteX17" fmla="*/ 265932 w 3280381"/>
              <a:gd name="connsiteY17" fmla="*/ 153142 h 269634"/>
              <a:gd name="connsiteX18" fmla="*/ 357986 w 3280381"/>
              <a:gd name="connsiteY18" fmla="*/ 156642 h 269634"/>
              <a:gd name="connsiteX19" fmla="*/ 451359 w 3280381"/>
              <a:gd name="connsiteY19" fmla="*/ 159976 h 269634"/>
              <a:gd name="connsiteX20" fmla="*/ 545392 w 3280381"/>
              <a:gd name="connsiteY20" fmla="*/ 162059 h 269634"/>
              <a:gd name="connsiteX21" fmla="*/ 641075 w 3280381"/>
              <a:gd name="connsiteY21" fmla="*/ 164059 h 269634"/>
              <a:gd name="connsiteX22" fmla="*/ 738407 w 3280381"/>
              <a:gd name="connsiteY22" fmla="*/ 166142 h 269634"/>
              <a:gd name="connsiteX23" fmla="*/ 837059 w 3280381"/>
              <a:gd name="connsiteY23" fmla="*/ 167559 h 269634"/>
              <a:gd name="connsiteX24" fmla="*/ 936702 w 3280381"/>
              <a:gd name="connsiteY24" fmla="*/ 167559 h 269634"/>
              <a:gd name="connsiteX25" fmla="*/ 1037664 w 3280381"/>
              <a:gd name="connsiteY25" fmla="*/ 168142 h 269634"/>
              <a:gd name="connsiteX26" fmla="*/ 1139615 w 3280381"/>
              <a:gd name="connsiteY26" fmla="*/ 167559 h 269634"/>
              <a:gd name="connsiteX27" fmla="*/ 1242557 w 3280381"/>
              <a:gd name="connsiteY27" fmla="*/ 166142 h 269634"/>
              <a:gd name="connsiteX28" fmla="*/ 1345830 w 3280381"/>
              <a:gd name="connsiteY28" fmla="*/ 164809 h 269634"/>
              <a:gd name="connsiteX29" fmla="*/ 1450419 w 3280381"/>
              <a:gd name="connsiteY29" fmla="*/ 162059 h 269634"/>
              <a:gd name="connsiteX30" fmla="*/ 1556330 w 3280381"/>
              <a:gd name="connsiteY30" fmla="*/ 159392 h 269634"/>
              <a:gd name="connsiteX31" fmla="*/ 1661581 w 3280381"/>
              <a:gd name="connsiteY31" fmla="*/ 155892 h 269634"/>
              <a:gd name="connsiteX32" fmla="*/ 1768152 w 3280381"/>
              <a:gd name="connsiteY32" fmla="*/ 151225 h 269634"/>
              <a:gd name="connsiteX33" fmla="*/ 1876043 w 3280381"/>
              <a:gd name="connsiteY33" fmla="*/ 145725 h 269634"/>
              <a:gd name="connsiteX34" fmla="*/ 1983934 w 3280381"/>
              <a:gd name="connsiteY34" fmla="*/ 140308 h 269634"/>
              <a:gd name="connsiteX35" fmla="*/ 2091823 w 3280381"/>
              <a:gd name="connsiteY35" fmla="*/ 133392 h 269634"/>
              <a:gd name="connsiteX36" fmla="*/ 2201694 w 3280381"/>
              <a:gd name="connsiteY36" fmla="*/ 125225 h 269634"/>
              <a:gd name="connsiteX37" fmla="*/ 2309585 w 3280381"/>
              <a:gd name="connsiteY37" fmla="*/ 117058 h 269634"/>
              <a:gd name="connsiteX38" fmla="*/ 2419455 w 3280381"/>
              <a:gd name="connsiteY38" fmla="*/ 107475 h 269634"/>
              <a:gd name="connsiteX39" fmla="*/ 2530315 w 3280381"/>
              <a:gd name="connsiteY39" fmla="*/ 97224 h 269634"/>
              <a:gd name="connsiteX40" fmla="*/ 2639195 w 3280381"/>
              <a:gd name="connsiteY40" fmla="*/ 86308 h 269634"/>
              <a:gd name="connsiteX41" fmla="*/ 2749396 w 3280381"/>
              <a:gd name="connsiteY41" fmla="*/ 73474 h 269634"/>
              <a:gd name="connsiteX42" fmla="*/ 2859596 w 3280381"/>
              <a:gd name="connsiteY42" fmla="*/ 59807 h 269634"/>
              <a:gd name="connsiteX43" fmla="*/ 2969796 w 3280381"/>
              <a:gd name="connsiteY43" fmla="*/ 46223 h 269634"/>
              <a:gd name="connsiteX44" fmla="*/ 3079667 w 3280381"/>
              <a:gd name="connsiteY44" fmla="*/ 30390 h 269634"/>
              <a:gd name="connsiteX45" fmla="*/ 3189537 w 3280381"/>
              <a:gd name="connsiteY45" fmla="*/ 14057 h 2696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3280381" h="269634">
                <a:moveTo>
                  <a:pt x="3280381" y="0"/>
                </a:moveTo>
                <a:lnTo>
                  <a:pt x="3236487" y="253271"/>
                </a:lnTo>
                <a:lnTo>
                  <a:pt x="3007118" y="259990"/>
                </a:lnTo>
                <a:lnTo>
                  <a:pt x="2747180" y="265426"/>
                </a:lnTo>
                <a:lnTo>
                  <a:pt x="2486309" y="269634"/>
                </a:lnTo>
                <a:lnTo>
                  <a:pt x="2225520" y="266744"/>
                </a:lnTo>
                <a:lnTo>
                  <a:pt x="1965786" y="264394"/>
                </a:lnTo>
                <a:lnTo>
                  <a:pt x="1705416" y="259089"/>
                </a:lnTo>
                <a:lnTo>
                  <a:pt x="1449343" y="248840"/>
                </a:lnTo>
                <a:lnTo>
                  <a:pt x="1190229" y="236286"/>
                </a:lnTo>
                <a:lnTo>
                  <a:pt x="932708" y="221165"/>
                </a:lnTo>
                <a:lnTo>
                  <a:pt x="680295" y="203018"/>
                </a:lnTo>
                <a:lnTo>
                  <a:pt x="424544" y="184292"/>
                </a:lnTo>
                <a:lnTo>
                  <a:pt x="172849" y="162003"/>
                </a:lnTo>
                <a:lnTo>
                  <a:pt x="1165" y="143682"/>
                </a:lnTo>
                <a:lnTo>
                  <a:pt x="0" y="140892"/>
                </a:lnTo>
                <a:lnTo>
                  <a:pt x="175859" y="149808"/>
                </a:lnTo>
                <a:lnTo>
                  <a:pt x="265932" y="153142"/>
                </a:lnTo>
                <a:lnTo>
                  <a:pt x="357986" y="156642"/>
                </a:lnTo>
                <a:lnTo>
                  <a:pt x="451359" y="159976"/>
                </a:lnTo>
                <a:lnTo>
                  <a:pt x="545392" y="162059"/>
                </a:lnTo>
                <a:lnTo>
                  <a:pt x="641075" y="164059"/>
                </a:lnTo>
                <a:lnTo>
                  <a:pt x="738407" y="166142"/>
                </a:lnTo>
                <a:lnTo>
                  <a:pt x="837059" y="167559"/>
                </a:lnTo>
                <a:lnTo>
                  <a:pt x="936702" y="167559"/>
                </a:lnTo>
                <a:lnTo>
                  <a:pt x="1037664" y="168142"/>
                </a:lnTo>
                <a:lnTo>
                  <a:pt x="1139615" y="167559"/>
                </a:lnTo>
                <a:lnTo>
                  <a:pt x="1242557" y="166142"/>
                </a:lnTo>
                <a:lnTo>
                  <a:pt x="1345830" y="164809"/>
                </a:lnTo>
                <a:lnTo>
                  <a:pt x="1450419" y="162059"/>
                </a:lnTo>
                <a:lnTo>
                  <a:pt x="1556330" y="159392"/>
                </a:lnTo>
                <a:lnTo>
                  <a:pt x="1661581" y="155892"/>
                </a:lnTo>
                <a:lnTo>
                  <a:pt x="1768152" y="151225"/>
                </a:lnTo>
                <a:lnTo>
                  <a:pt x="1876043" y="145725"/>
                </a:lnTo>
                <a:lnTo>
                  <a:pt x="1983934" y="140308"/>
                </a:lnTo>
                <a:lnTo>
                  <a:pt x="2091823" y="133392"/>
                </a:lnTo>
                <a:lnTo>
                  <a:pt x="2201694" y="125225"/>
                </a:lnTo>
                <a:lnTo>
                  <a:pt x="2309585" y="117058"/>
                </a:lnTo>
                <a:lnTo>
                  <a:pt x="2419455" y="107475"/>
                </a:lnTo>
                <a:lnTo>
                  <a:pt x="2530315" y="97224"/>
                </a:lnTo>
                <a:lnTo>
                  <a:pt x="2639195" y="86308"/>
                </a:lnTo>
                <a:lnTo>
                  <a:pt x="2749396" y="73474"/>
                </a:lnTo>
                <a:lnTo>
                  <a:pt x="2859596" y="59807"/>
                </a:lnTo>
                <a:lnTo>
                  <a:pt x="2969796" y="46223"/>
                </a:lnTo>
                <a:lnTo>
                  <a:pt x="3079667" y="30390"/>
                </a:lnTo>
                <a:lnTo>
                  <a:pt x="3189537" y="14057"/>
                </a:lnTo>
                <a:close/>
              </a:path>
            </a:pathLst>
          </a:custGeom>
          <a:solidFill>
            <a:srgbClr val="FFFFFF">
              <a:alpha val="20000"/>
            </a:srgbClr>
          </a:solidFill>
          <a:ln>
            <a:noFill/>
          </a:ln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E382A3D-2F90-475C-8DF2-F666FEA3425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6ED2D7-806E-4A13-A770-EE060188FD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83171" y="1143000"/>
            <a:ext cx="8825658" cy="3389217"/>
          </a:xfrm>
        </p:spPr>
        <p:txBody>
          <a:bodyPr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th-TH" sz="4000" b="1" dirty="0">
                <a:solidFill>
                  <a:schemeClr val="bg1"/>
                </a:solidFill>
              </a:rPr>
              <a:t>ฐานข้อมูลออนไลน์ </a:t>
            </a:r>
            <a:r>
              <a:rPr lang="en-US" sz="4000" b="1" dirty="0">
                <a:solidFill>
                  <a:schemeClr val="bg1"/>
                </a:solidFill>
              </a:rPr>
              <a:t>Short Tandem Repeat </a:t>
            </a:r>
            <a:r>
              <a:rPr lang="th-TH" sz="4000" b="1" dirty="0">
                <a:solidFill>
                  <a:schemeClr val="bg1"/>
                </a:solidFill>
              </a:rPr>
              <a:t>เพื่อการวิจัยและทดสอบทางนิติเวช</a:t>
            </a:r>
            <a:br>
              <a:rPr lang="en-US" sz="4000" b="1" dirty="0">
                <a:solidFill>
                  <a:schemeClr val="bg1"/>
                </a:solidFill>
              </a:rPr>
            </a:br>
            <a:endParaRPr lang="en-US" sz="4000" b="1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64232C-0E32-45BE-BCEB-C3FBC465FE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83171" y="5240851"/>
            <a:ext cx="8825658" cy="828932"/>
          </a:xfrm>
        </p:spPr>
        <p:txBody>
          <a:bodyPr>
            <a:normAutofit fontScale="92500" lnSpcReduction="10000"/>
          </a:bodyPr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Short tandem repeat online database for research and test in forensic medicine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C5F6141-0A34-4035-884B-35EFBE6E8CAF}"/>
              </a:ext>
            </a:extLst>
          </p:cNvPr>
          <p:cNvSpPr txBox="1"/>
          <p:nvPr/>
        </p:nvSpPr>
        <p:spPr>
          <a:xfrm>
            <a:off x="8960365" y="6211669"/>
            <a:ext cx="30969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th-TH" dirty="0"/>
              <a:t>โดย นาย วศิน  ปณิธานศิริกุล</a:t>
            </a:r>
          </a:p>
          <a:p>
            <a:pPr algn="r"/>
            <a:r>
              <a:rPr lang="th-TH" dirty="0"/>
              <a:t>อาจารย์ที่ปรึกษา อ</a:t>
            </a:r>
            <a:r>
              <a:rPr lang="en-US" dirty="0"/>
              <a:t>.</a:t>
            </a:r>
            <a:r>
              <a:rPr lang="th-TH" dirty="0"/>
              <a:t>ดร</a:t>
            </a:r>
            <a:r>
              <a:rPr lang="en-US" dirty="0"/>
              <a:t>.</a:t>
            </a:r>
            <a:r>
              <a:rPr lang="th-TH" dirty="0"/>
              <a:t> ดวงดาว  วิชาดากุล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1507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7AACAE-DC03-42DB-AD7B-2FE0A72A8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Sanger sequencing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6218C0-A33C-4315-A2B7-E292A08986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A27DDF5A-2905-4CC3-BA6C-1A3FE4806C3C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62" t="9117" r="13718" b="17037"/>
          <a:stretch/>
        </p:blipFill>
        <p:spPr bwMode="auto">
          <a:xfrm>
            <a:off x="2683165" y="1959125"/>
            <a:ext cx="3287581" cy="1875320"/>
          </a:xfrm>
          <a:prstGeom prst="rect">
            <a:avLst/>
          </a:prstGeom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4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2298D911-6818-4960-8113-0F1935E9FA19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69" t="5699" r="15386" b="4046"/>
          <a:stretch/>
        </p:blipFill>
        <p:spPr bwMode="auto">
          <a:xfrm>
            <a:off x="6436992" y="4009030"/>
            <a:ext cx="2933387" cy="2163170"/>
          </a:xfrm>
          <a:prstGeom prst="rect">
            <a:avLst/>
          </a:prstGeom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13618164-AE0A-4657-AD66-380D14F9EDEB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88" t="9345" r="13205" b="19088"/>
          <a:stretch/>
        </p:blipFill>
        <p:spPr bwMode="auto">
          <a:xfrm>
            <a:off x="6126276" y="1971353"/>
            <a:ext cx="3287581" cy="1822203"/>
          </a:xfrm>
          <a:prstGeom prst="rect">
            <a:avLst/>
          </a:prstGeom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C9FAC9AB-3B54-4B13-B0AA-44F5166E66BF}"/>
              </a:ext>
            </a:extLst>
          </p:cNvPr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33" t="8433" r="14359" b="20000"/>
          <a:stretch/>
        </p:blipFill>
        <p:spPr bwMode="auto">
          <a:xfrm>
            <a:off x="2692229" y="4307901"/>
            <a:ext cx="3287578" cy="1822177"/>
          </a:xfrm>
          <a:prstGeom prst="rect">
            <a:avLst/>
          </a:prstGeom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A655394-FE21-400A-BC99-22B4C5DBFD71}"/>
              </a:ext>
            </a:extLst>
          </p:cNvPr>
          <p:cNvSpPr txBox="1"/>
          <p:nvPr/>
        </p:nvSpPr>
        <p:spPr>
          <a:xfrm>
            <a:off x="158750" y="6488668"/>
            <a:ext cx="45704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https://www.youtube.com/watch?v=FvHRio1yyhQ</a:t>
            </a:r>
          </a:p>
        </p:txBody>
      </p:sp>
    </p:spTree>
    <p:extLst>
      <p:ext uri="{BB962C8B-B14F-4D97-AF65-F5344CB8AC3E}">
        <p14:creationId xmlns:p14="http://schemas.microsoft.com/office/powerpoint/2010/main" val="32521749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5AA48C-BB21-4EA2-8305-9A3934D9F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generation sequencing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BFECDD-97BE-41AD-B06F-1B4ED6DA61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2" descr="https://www.abmgood.com/Enzymes/images/NGS-Process.jpg">
            <a:extLst>
              <a:ext uri="{FF2B5EF4-FFF2-40B4-BE49-F238E27FC236}">
                <a16:creationId xmlns:a16="http://schemas.microsoft.com/office/drawing/2014/main" id="{57893E00-A06B-4AFE-8D81-3109C41AEA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163443" y="1968831"/>
            <a:ext cx="5462001" cy="4355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7721779-15A3-4D73-9288-47B0DF012229}"/>
              </a:ext>
            </a:extLst>
          </p:cNvPr>
          <p:cNvSpPr txBox="1"/>
          <p:nvPr/>
        </p:nvSpPr>
        <p:spPr>
          <a:xfrm>
            <a:off x="114300" y="6488668"/>
            <a:ext cx="56685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https://www.abmgood.com/Enzymes/images/NGS-Process.jpg</a:t>
            </a:r>
          </a:p>
        </p:txBody>
      </p:sp>
    </p:spTree>
    <p:extLst>
      <p:ext uri="{BB962C8B-B14F-4D97-AF65-F5344CB8AC3E}">
        <p14:creationId xmlns:p14="http://schemas.microsoft.com/office/powerpoint/2010/main" val="30559041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114D1C-CD4F-42AE-9149-D8FE60C787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Short tandem repeat (STR) sequence</a:t>
            </a:r>
          </a:p>
        </p:txBody>
      </p:sp>
      <p:pic>
        <p:nvPicPr>
          <p:cNvPr id="2050" name="Picture 2" descr="https://www.stewartsociety.org/images/bannockburn-tandem-repeats.jpg">
            <a:extLst>
              <a:ext uri="{FF2B5EF4-FFF2-40B4-BE49-F238E27FC236}">
                <a16:creationId xmlns:a16="http://schemas.microsoft.com/office/drawing/2014/main" id="{C6695AA2-2179-4973-8CF0-D4B2DDCC10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8550" y="2513076"/>
            <a:ext cx="6922868" cy="2579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86117E3-A2A1-4041-91DE-65EEF3ED7A5B}"/>
              </a:ext>
            </a:extLst>
          </p:cNvPr>
          <p:cNvSpPr txBox="1"/>
          <p:nvPr/>
        </p:nvSpPr>
        <p:spPr>
          <a:xfrm>
            <a:off x="95250" y="6488668"/>
            <a:ext cx="66800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https://www.stewartsociety.org/images/bannockburn-tandem-repeats.jpg</a:t>
            </a:r>
          </a:p>
        </p:txBody>
      </p:sp>
    </p:spTree>
    <p:extLst>
      <p:ext uri="{BB962C8B-B14F-4D97-AF65-F5344CB8AC3E}">
        <p14:creationId xmlns:p14="http://schemas.microsoft.com/office/powerpoint/2010/main" val="17315599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6CE3C-72D3-4C0C-8EE7-CC65962F6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dirty="0"/>
              <a:t>Statistic values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2B5AAE-A0ED-462C-B01A-32C3CC53B8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400" dirty="0"/>
              <a:t>Allele</a:t>
            </a:r>
          </a:p>
          <a:p>
            <a:r>
              <a:rPr lang="en-US" sz="2400" dirty="0"/>
              <a:t>Allele Frequency</a:t>
            </a:r>
          </a:p>
          <a:p>
            <a:endParaRPr lang="en-US" sz="2400" dirty="0"/>
          </a:p>
          <a:p>
            <a:r>
              <a:rPr lang="en-US" sz="2400" dirty="0"/>
              <a:t>Heterozygosity</a:t>
            </a:r>
          </a:p>
          <a:p>
            <a:endParaRPr lang="en-US" sz="2400" dirty="0"/>
          </a:p>
          <a:p>
            <a:r>
              <a:rPr lang="en-US" sz="2400" dirty="0"/>
              <a:t>Homozygosity</a:t>
            </a:r>
          </a:p>
          <a:p>
            <a:endParaRPr lang="en-US" sz="2400" dirty="0"/>
          </a:p>
          <a:p>
            <a:r>
              <a:rPr lang="en-US" sz="2400" dirty="0"/>
              <a:t>Haplotype Frequency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02E79E18-6A13-4B1D-932D-9BFB59BAAA24}"/>
                  </a:ext>
                </a:extLst>
              </p:cNvPr>
              <p:cNvSpPr/>
              <p:nvPr/>
            </p:nvSpPr>
            <p:spPr>
              <a:xfrm>
                <a:off x="4225481" y="2956546"/>
                <a:ext cx="1579727" cy="5648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r>
                        <a:rPr lang="en-US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100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02E79E18-6A13-4B1D-932D-9BFB59BAAA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5481" y="2956546"/>
                <a:ext cx="1579727" cy="56489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C842FA9C-6B20-4943-BA29-F73C9A5806E4}"/>
                  </a:ext>
                </a:extLst>
              </p:cNvPr>
              <p:cNvSpPr/>
              <p:nvPr/>
            </p:nvSpPr>
            <p:spPr>
              <a:xfrm>
                <a:off x="4225481" y="3874490"/>
                <a:ext cx="1563825" cy="5648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r>
                        <a:rPr lang="en-US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100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C842FA9C-6B20-4943-BA29-F73C9A5806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5481" y="3874490"/>
                <a:ext cx="1563825" cy="5648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1C252E1B-9D80-4582-A8EE-1C81E4BF72C3}"/>
                  </a:ext>
                </a:extLst>
              </p:cNvPr>
              <p:cNvSpPr/>
              <p:nvPr/>
            </p:nvSpPr>
            <p:spPr>
              <a:xfrm>
                <a:off x="4225481" y="4792434"/>
                <a:ext cx="126137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1C252E1B-9D80-4582-A8EE-1C81E4BF72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5481" y="4792434"/>
                <a:ext cx="1261371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899803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2EAA809E-9ED4-467B-9FEA-8650166F131E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B1B2C71-9154-4F87-876B-2C5247282E7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166CB913-1233-494F-B1BC-03CED0745E03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899D8977-5473-482F-BDA7-24D7C5042EC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1ECA4FE-7D2F-4576-B767-3A5F5ABFE90F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 useBgFill="1">
          <p:nvSpPr>
            <p:cNvPr id="15" name="Rectangle 14">
              <a:extLst>
                <a:ext uri="{FF2B5EF4-FFF2-40B4-BE49-F238E27FC236}">
                  <a16:creationId xmlns:a16="http://schemas.microsoft.com/office/drawing/2014/main" id="{5969441E-5462-4859-86CD-1737FDE3604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596BD4B5-6833-40CC-96FE-EDC67563426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81F53E2-F556-42FA-8D24-113839EE19F8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58249" y="4166888"/>
            <a:ext cx="675502" cy="0"/>
          </a:xfrm>
          <a:prstGeom prst="line">
            <a:avLst/>
          </a:prstGeom>
          <a:ln w="127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1434AD49-3448-434D-891B-454DB90649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3171" y="1169773"/>
            <a:ext cx="8825658" cy="287016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b="1" dirty="0" err="1">
                <a:solidFill>
                  <a:schemeClr val="tx1"/>
                </a:solidFill>
              </a:rPr>
              <a:t>งานวิจัยที่เกี่ยวข้อง</a:t>
            </a:r>
            <a:endParaRPr lang="en-US" sz="66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2996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1D870-FDBC-4D73-9928-329A7E2899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 err="1"/>
              <a:t>STRBase</a:t>
            </a:r>
            <a:r>
              <a:rPr lang="en-US" sz="2800" dirty="0"/>
              <a:t>: a short tandem repeat DNA database for the human testing community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41B5BE-DA72-4890-9C3D-F220FF25F0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0412" y="2373041"/>
            <a:ext cx="9430496" cy="3416300"/>
          </a:xfrm>
        </p:spPr>
        <p:txBody>
          <a:bodyPr>
            <a:normAutofit/>
          </a:bodyPr>
          <a:lstStyle/>
          <a:p>
            <a:endParaRPr lang="en-US" sz="2400" dirty="0"/>
          </a:p>
          <a:p>
            <a:r>
              <a:rPr lang="th-TH" sz="3200" dirty="0"/>
              <a:t>ในประเทศสหรัฐอเมริกา มีการชุดทดสอบ </a:t>
            </a:r>
            <a:r>
              <a:rPr lang="en-US" sz="3200" dirty="0"/>
              <a:t>STR</a:t>
            </a:r>
            <a:r>
              <a:rPr lang="th-TH" sz="3200" dirty="0"/>
              <a:t> หลักๆทั้งหมด </a:t>
            </a:r>
            <a:r>
              <a:rPr lang="en-US" sz="3200" dirty="0"/>
              <a:t>13 </a:t>
            </a:r>
            <a:r>
              <a:rPr lang="th-TH" sz="3200" dirty="0"/>
              <a:t>ชุด เพื่อให้ครอบคลุมการระบุตัวตนคนทั้งประเทศ โดยข้อมูล </a:t>
            </a:r>
            <a:r>
              <a:rPr lang="en-US" sz="3200" dirty="0"/>
              <a:t>STR </a:t>
            </a:r>
            <a:r>
              <a:rPr lang="th-TH" sz="3200" dirty="0"/>
              <a:t>เหล่านั้นถูกเก็บไว้ในฐานข้อมูล</a:t>
            </a:r>
            <a:r>
              <a:rPr lang="en-US" sz="3200" dirty="0"/>
              <a:t> FBI Combined DNA Index System (CODIS)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2384FF-D221-49ED-885B-2BEEA0A9B6D2}"/>
              </a:ext>
            </a:extLst>
          </p:cNvPr>
          <p:cNvSpPr txBox="1"/>
          <p:nvPr/>
        </p:nvSpPr>
        <p:spPr>
          <a:xfrm>
            <a:off x="147321" y="6211669"/>
            <a:ext cx="123161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Reference: Christian M. </a:t>
            </a:r>
            <a:r>
              <a:rPr lang="en-US" dirty="0" err="1"/>
              <a:t>Ruitberg</a:t>
            </a:r>
            <a:r>
              <a:rPr lang="en-US" dirty="0"/>
              <a:t>, Dennis J. Reeder and John M. Butler, 2001, </a:t>
            </a:r>
            <a:r>
              <a:rPr lang="en-US" dirty="0" err="1"/>
              <a:t>STRBase</a:t>
            </a:r>
            <a:r>
              <a:rPr lang="en-US" dirty="0"/>
              <a:t>: a short tandem repeat </a:t>
            </a:r>
          </a:p>
          <a:p>
            <a:r>
              <a:rPr lang="en-US" dirty="0"/>
              <a:t>DNA database for the human identity testing community.: Nucleic Acids Research, v.29, p. 320 – 322.</a:t>
            </a:r>
          </a:p>
        </p:txBody>
      </p:sp>
    </p:spTree>
    <p:extLst>
      <p:ext uri="{BB962C8B-B14F-4D97-AF65-F5344CB8AC3E}">
        <p14:creationId xmlns:p14="http://schemas.microsoft.com/office/powerpoint/2010/main" val="34514971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A04AC62-E968-4E1F-B514-4707AE18B9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509"/>
          <a:stretch/>
        </p:blipFill>
        <p:spPr>
          <a:xfrm>
            <a:off x="6176690" y="2638499"/>
            <a:ext cx="5133042" cy="27571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5B48305-680B-42A1-8944-400D8AD32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A catalog of sequence diversity at human identification Short Tandem Repeat loci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BE0C0B-58AB-44CD-B20B-E87643AA6B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638498"/>
            <a:ext cx="4867402" cy="3533701"/>
          </a:xfrm>
        </p:spPr>
        <p:txBody>
          <a:bodyPr>
            <a:normAutofit fontScale="92500"/>
          </a:bodyPr>
          <a:lstStyle/>
          <a:p>
            <a:r>
              <a:rPr lang="th-TH" sz="2800" dirty="0"/>
              <a:t>ข้อมูล </a:t>
            </a:r>
            <a:r>
              <a:rPr lang="en-US" sz="2800" dirty="0"/>
              <a:t>Short Tandem Repeat sequence</a:t>
            </a:r>
            <a:r>
              <a:rPr lang="th-TH" sz="2800" dirty="0"/>
              <a:t> จากตัวอย่างทดสอบจะถูกเก็บไว้ในรูปแบบ </a:t>
            </a:r>
            <a:r>
              <a:rPr lang="en-US" sz="2800" dirty="0"/>
              <a:t>GenBank</a:t>
            </a:r>
            <a:r>
              <a:rPr lang="th-TH" sz="2800" dirty="0"/>
              <a:t> ใช้สำหรับแลกเปลี่ยนและเปรียบเทียบกันในประเทศต่างๆ โดยในแต่ละ </a:t>
            </a:r>
            <a:r>
              <a:rPr lang="en-US" sz="2800" dirty="0"/>
              <a:t>GenBank record </a:t>
            </a:r>
            <a:r>
              <a:rPr lang="th-TH" sz="2800" dirty="0"/>
              <a:t>นั้นประกอบไปด้วย </a:t>
            </a:r>
            <a:r>
              <a:rPr lang="en-US" sz="2800" dirty="0"/>
              <a:t>autosomal STR, Y-chromosomal STRs, X-chromosomal STRs.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6E3544-2116-4E1A-B12D-1B2EC9E1F828}"/>
              </a:ext>
            </a:extLst>
          </p:cNvPr>
          <p:cNvSpPr txBox="1"/>
          <p:nvPr/>
        </p:nvSpPr>
        <p:spPr>
          <a:xfrm>
            <a:off x="6904468" y="5465109"/>
            <a:ext cx="172835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http://strbase.nist.gov/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52C7AC-4E2F-4C33-B43F-F71B37FEBA0D}"/>
              </a:ext>
            </a:extLst>
          </p:cNvPr>
          <p:cNvSpPr txBox="1"/>
          <p:nvPr/>
        </p:nvSpPr>
        <p:spPr>
          <a:xfrm>
            <a:off x="0" y="6457890"/>
            <a:ext cx="121845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Gettings</a:t>
            </a:r>
            <a:r>
              <a:rPr lang="en-US" sz="1000" dirty="0"/>
              <a:t>, K. B., L. A. </a:t>
            </a:r>
            <a:r>
              <a:rPr lang="en-US" sz="1000" dirty="0" err="1"/>
              <a:t>Borsuk</a:t>
            </a:r>
            <a:r>
              <a:rPr lang="en-US" sz="1000" dirty="0"/>
              <a:t>, D. Ballard, M. </a:t>
            </a:r>
            <a:r>
              <a:rPr lang="en-US" sz="1000" dirty="0" err="1"/>
              <a:t>Bodner</a:t>
            </a:r>
            <a:r>
              <a:rPr lang="en-US" sz="1000" dirty="0"/>
              <a:t>, B. </a:t>
            </a:r>
            <a:r>
              <a:rPr lang="en-US" sz="1000" dirty="0" err="1"/>
              <a:t>Budowle</a:t>
            </a:r>
            <a:r>
              <a:rPr lang="en-US" sz="1000" dirty="0"/>
              <a:t>, L. </a:t>
            </a:r>
            <a:r>
              <a:rPr lang="en-US" sz="1000" dirty="0" err="1"/>
              <a:t>Devesse</a:t>
            </a:r>
            <a:r>
              <a:rPr lang="en-US" sz="1000" dirty="0"/>
              <a:t>, J. King, W. Parson, C. Phillips, and P. M. Vallone, 2017, </a:t>
            </a:r>
            <a:r>
              <a:rPr lang="en-US" sz="1000" dirty="0" err="1"/>
              <a:t>STRSeq</a:t>
            </a:r>
            <a:r>
              <a:rPr lang="en-US" sz="1000" dirty="0"/>
              <a:t>: A catalog of sequence diversity at human identification Short Tandem Repeat loci.: Forensic Sci </a:t>
            </a:r>
            <a:r>
              <a:rPr lang="en-US" sz="1000" dirty="0" err="1"/>
              <a:t>Int</a:t>
            </a:r>
            <a:r>
              <a:rPr lang="en-US" sz="1000" dirty="0"/>
              <a:t> Genet, v. 31, p. 111-117. </a:t>
            </a:r>
          </a:p>
        </p:txBody>
      </p:sp>
    </p:spTree>
    <p:extLst>
      <p:ext uri="{BB962C8B-B14F-4D97-AF65-F5344CB8AC3E}">
        <p14:creationId xmlns:p14="http://schemas.microsoft.com/office/powerpoint/2010/main" val="3746179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772BB4-5143-4188-AA8D-793322361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dirty="0"/>
              <a:t>Existing Databases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AADBC4-9A8E-480C-9654-9B96C5AD4F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a-DK" sz="2400" dirty="0"/>
              <a:t>STRidER STRs for identity ENFSI Reference database</a:t>
            </a:r>
          </a:p>
          <a:p>
            <a:r>
              <a:rPr lang="da-DK" sz="2400" dirty="0"/>
              <a:t>YHRD</a:t>
            </a:r>
          </a:p>
          <a:p>
            <a:r>
              <a:rPr lang="da-DK" sz="2400" dirty="0"/>
              <a:t>USDR</a:t>
            </a:r>
          </a:p>
          <a:p>
            <a:r>
              <a:rPr lang="da-DK" sz="2400" dirty="0"/>
              <a:t>The Allele FREquency Database (ALFRED)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194919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20A3936C-A1F3-4C9F-A60F-CC2BD14DFB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7" r="27221" b="4384"/>
          <a:stretch/>
        </p:blipFill>
        <p:spPr>
          <a:xfrm>
            <a:off x="6096000" y="2366010"/>
            <a:ext cx="5130800" cy="38061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530E724-6C5E-43CC-83D2-4D676675C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a-DK" dirty="0"/>
              <a:t>STRIDER 2.0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99130-146B-4F1E-8DB4-D0955E242A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463994"/>
            <a:ext cx="4759452" cy="3708206"/>
          </a:xfrm>
        </p:spPr>
        <p:txBody>
          <a:bodyPr>
            <a:normAutofit/>
          </a:bodyPr>
          <a:lstStyle/>
          <a:p>
            <a:r>
              <a:rPr lang="en-US" sz="3200" dirty="0"/>
              <a:t>Strider 2.0 </a:t>
            </a:r>
            <a:r>
              <a:rPr lang="th-TH" sz="3200" dirty="0"/>
              <a:t>เป็นฐานข้อมูลส่วนกลางของกลุ่มศึกษาวิจัยด้าน </a:t>
            </a:r>
            <a:r>
              <a:rPr lang="en-US" sz="3200" dirty="0"/>
              <a:t>DNA </a:t>
            </a:r>
            <a:r>
              <a:rPr lang="th-TH" sz="3200" dirty="0"/>
              <a:t>ในทวีปยุโรป ที่มีฟังก์ชันในการตรวจสอบข้อมูล </a:t>
            </a:r>
            <a:r>
              <a:rPr lang="en-US" sz="3200" dirty="0"/>
              <a:t>forensic </a:t>
            </a:r>
            <a:r>
              <a:rPr lang="th-TH" sz="3200" dirty="0"/>
              <a:t>ตัวอย่างเทียบกับข้อมูล </a:t>
            </a:r>
            <a:r>
              <a:rPr lang="en-US" sz="3200" dirty="0"/>
              <a:t>forensic </a:t>
            </a:r>
            <a:r>
              <a:rPr lang="th-TH" sz="3200" dirty="0"/>
              <a:t>ในฐานข้อมูลโดยเป็นการพัฒนาต่อยอดมาจาก </a:t>
            </a:r>
            <a:r>
              <a:rPr lang="en-US" sz="3200" dirty="0"/>
              <a:t>Strider </a:t>
            </a:r>
            <a:r>
              <a:rPr lang="th-TH" sz="3200" dirty="0"/>
              <a:t>อีกทีหนึ่ง</a:t>
            </a:r>
            <a:endParaRPr lang="en-US" sz="3200" dirty="0"/>
          </a:p>
          <a:p>
            <a:endParaRPr lang="en-US" sz="3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12883D-874B-4F87-80BA-6B1BC44AB5E5}"/>
              </a:ext>
            </a:extLst>
          </p:cNvPr>
          <p:cNvSpPr txBox="1"/>
          <p:nvPr/>
        </p:nvSpPr>
        <p:spPr>
          <a:xfrm>
            <a:off x="7652221" y="6188927"/>
            <a:ext cx="17283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https://strider.online/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E77C00-7123-4B11-9913-F9611A0BF589}"/>
              </a:ext>
            </a:extLst>
          </p:cNvPr>
          <p:cNvSpPr txBox="1"/>
          <p:nvPr/>
        </p:nvSpPr>
        <p:spPr>
          <a:xfrm>
            <a:off x="26881" y="6488668"/>
            <a:ext cx="11752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err="1"/>
              <a:t>Bodner</a:t>
            </a:r>
            <a:r>
              <a:rPr lang="en-US" sz="900" dirty="0"/>
              <a:t> M, </a:t>
            </a:r>
            <a:r>
              <a:rPr lang="en-US" sz="900" dirty="0" err="1"/>
              <a:t>Bastisch</a:t>
            </a:r>
            <a:r>
              <a:rPr lang="en-US" sz="900" dirty="0"/>
              <a:t> I, Butler JM, </a:t>
            </a:r>
            <a:r>
              <a:rPr lang="en-US" sz="900" dirty="0" err="1"/>
              <a:t>Fimmers</a:t>
            </a:r>
            <a:r>
              <a:rPr lang="en-US" sz="900" dirty="0"/>
              <a:t> R, Gill P, </a:t>
            </a:r>
            <a:r>
              <a:rPr lang="en-US" sz="900" dirty="0" err="1"/>
              <a:t>Gusmão</a:t>
            </a:r>
            <a:r>
              <a:rPr lang="en-US" sz="900" dirty="0"/>
              <a:t> L, </a:t>
            </a:r>
            <a:r>
              <a:rPr lang="en-US" sz="900" dirty="0" err="1"/>
              <a:t>Morling</a:t>
            </a:r>
            <a:r>
              <a:rPr lang="en-US" sz="900" dirty="0"/>
              <a:t> N, Phillips C, Prinz M, Schneider PM, Parson W (2016) Recommendations of the DNA Commission of the International Society for Forensic Genetics (ISFG) on quality control of autosomal Short Tandem Repeat allele frequency </a:t>
            </a:r>
            <a:r>
              <a:rPr lang="en-US" sz="900" dirty="0" err="1"/>
              <a:t>databasing</a:t>
            </a:r>
            <a:r>
              <a:rPr lang="en-US" sz="900" dirty="0"/>
              <a:t> (</a:t>
            </a:r>
            <a:r>
              <a:rPr lang="en-US" sz="900" dirty="0" err="1"/>
              <a:t>STRidER</a:t>
            </a:r>
            <a:r>
              <a:rPr lang="en-US" sz="900" dirty="0"/>
              <a:t>); Forensic Sci </a:t>
            </a:r>
            <a:r>
              <a:rPr lang="en-US" sz="900" dirty="0" err="1"/>
              <a:t>Int</a:t>
            </a:r>
            <a:r>
              <a:rPr lang="en-US" sz="900" dirty="0"/>
              <a:t> Gen 24:97-102</a:t>
            </a:r>
          </a:p>
        </p:txBody>
      </p:sp>
    </p:spTree>
    <p:extLst>
      <p:ext uri="{BB962C8B-B14F-4D97-AF65-F5344CB8AC3E}">
        <p14:creationId xmlns:p14="http://schemas.microsoft.com/office/powerpoint/2010/main" val="13672219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generated with very high confidence">
            <a:extLst>
              <a:ext uri="{FF2B5EF4-FFF2-40B4-BE49-F238E27FC236}">
                <a16:creationId xmlns:a16="http://schemas.microsoft.com/office/drawing/2014/main" id="{6EE05E83-D3B5-4F1F-912A-33774BBB25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294" r="20258" b="4824"/>
          <a:stretch/>
        </p:blipFill>
        <p:spPr>
          <a:xfrm>
            <a:off x="6348984" y="2575676"/>
            <a:ext cx="4773168" cy="37886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F3746F6-5CD1-46B1-A34B-E16CB75AA4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YHRD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FC0532-9ECA-45B3-AC9E-18763848A5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575676"/>
            <a:ext cx="4759452" cy="3596524"/>
          </a:xfrm>
        </p:spPr>
        <p:txBody>
          <a:bodyPr>
            <a:normAutofit/>
          </a:bodyPr>
          <a:lstStyle/>
          <a:p>
            <a:r>
              <a:rPr lang="th-TH" sz="3200" dirty="0"/>
              <a:t>ฐานข้อมูล </a:t>
            </a:r>
            <a:r>
              <a:rPr lang="en-US" sz="3200" dirty="0"/>
              <a:t>Y-STR haplotypes </a:t>
            </a:r>
            <a:r>
              <a:rPr lang="th-TH" sz="3200" dirty="0"/>
              <a:t>สำหรับการตรวจสอบ </a:t>
            </a:r>
            <a:r>
              <a:rPr lang="en-US" sz="3200" dirty="0"/>
              <a:t>forensic </a:t>
            </a:r>
            <a:r>
              <a:rPr lang="th-TH" sz="3200" dirty="0"/>
              <a:t>และกรณีตรวจหาความเป็นเครือญาติ</a:t>
            </a:r>
            <a:endParaRPr lang="en-US" sz="3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681E84-15A9-4EC9-BC2E-3F5D54FB5F83}"/>
              </a:ext>
            </a:extLst>
          </p:cNvPr>
          <p:cNvSpPr txBox="1"/>
          <p:nvPr/>
        </p:nvSpPr>
        <p:spPr>
          <a:xfrm>
            <a:off x="260350" y="6488668"/>
            <a:ext cx="2004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https://yhrd.org/</a:t>
            </a:r>
          </a:p>
        </p:txBody>
      </p:sp>
    </p:spTree>
    <p:extLst>
      <p:ext uri="{BB962C8B-B14F-4D97-AF65-F5344CB8AC3E}">
        <p14:creationId xmlns:p14="http://schemas.microsoft.com/office/powerpoint/2010/main" val="12564458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15DECA11-8F23-4BFB-819D-1C5A97840DE0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4DBF623-F256-43E8-93AC-B5467A91FD2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 useBgFill="1">
          <p:nvSpPr>
            <p:cNvPr id="10" name="Freeform 5">
              <a:extLst>
                <a:ext uri="{FF2B5EF4-FFF2-40B4-BE49-F238E27FC236}">
                  <a16:creationId xmlns:a16="http://schemas.microsoft.com/office/drawing/2014/main" id="{B6AB7373-B022-4BA1-B8E7-D2C342475F5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ln>
              <a:noFill/>
            </a:ln>
          </p:spPr>
        </p:sp>
      </p:grp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0BFF7C8-A0F2-492C-AD80-E74CED0D1B8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838669">
            <a:off x="2884218" y="1683278"/>
            <a:ext cx="2934265" cy="437897"/>
          </a:xfrm>
          <a:custGeom>
            <a:avLst/>
            <a:gdLst>
              <a:gd name="connsiteX0" fmla="*/ 2934265 w 2934265"/>
              <a:gd name="connsiteY0" fmla="*/ 0 h 437897"/>
              <a:gd name="connsiteX1" fmla="*/ 2888069 w 2934265"/>
              <a:gd name="connsiteY1" fmla="*/ 437897 h 437897"/>
              <a:gd name="connsiteX2" fmla="*/ 2791337 w 2934265"/>
              <a:gd name="connsiteY2" fmla="*/ 437084 h 437897"/>
              <a:gd name="connsiteX3" fmla="*/ 25070 w 2934265"/>
              <a:gd name="connsiteY3" fmla="*/ 208388 h 437897"/>
              <a:gd name="connsiteX4" fmla="*/ 0 w 2934265"/>
              <a:gd name="connsiteY4" fmla="*/ 141220 h 437897"/>
              <a:gd name="connsiteX5" fmla="*/ 157202 w 2934265"/>
              <a:gd name="connsiteY5" fmla="*/ 150137 h 437897"/>
              <a:gd name="connsiteX6" fmla="*/ 237720 w 2934265"/>
              <a:gd name="connsiteY6" fmla="*/ 153470 h 437897"/>
              <a:gd name="connsiteX7" fmla="*/ 320008 w 2934265"/>
              <a:gd name="connsiteY7" fmla="*/ 156970 h 437897"/>
              <a:gd name="connsiteX8" fmla="*/ 403475 w 2934265"/>
              <a:gd name="connsiteY8" fmla="*/ 160304 h 437897"/>
              <a:gd name="connsiteX9" fmla="*/ 487532 w 2934265"/>
              <a:gd name="connsiteY9" fmla="*/ 162387 h 437897"/>
              <a:gd name="connsiteX10" fmla="*/ 573065 w 2934265"/>
              <a:gd name="connsiteY10" fmla="*/ 164387 h 437897"/>
              <a:gd name="connsiteX11" fmla="*/ 660071 w 2934265"/>
              <a:gd name="connsiteY11" fmla="*/ 166470 h 437897"/>
              <a:gd name="connsiteX12" fmla="*/ 748258 w 2934265"/>
              <a:gd name="connsiteY12" fmla="*/ 167887 h 437897"/>
              <a:gd name="connsiteX13" fmla="*/ 837329 w 2934265"/>
              <a:gd name="connsiteY13" fmla="*/ 167887 h 437897"/>
              <a:gd name="connsiteX14" fmla="*/ 927580 w 2934265"/>
              <a:gd name="connsiteY14" fmla="*/ 168470 h 437897"/>
              <a:gd name="connsiteX15" fmla="*/ 1018716 w 2934265"/>
              <a:gd name="connsiteY15" fmla="*/ 167887 h 437897"/>
              <a:gd name="connsiteX16" fmla="*/ 1110736 w 2934265"/>
              <a:gd name="connsiteY16" fmla="*/ 166470 h 437897"/>
              <a:gd name="connsiteX17" fmla="*/ 1203052 w 2934265"/>
              <a:gd name="connsiteY17" fmla="*/ 165137 h 437897"/>
              <a:gd name="connsiteX18" fmla="*/ 1296547 w 2934265"/>
              <a:gd name="connsiteY18" fmla="*/ 162387 h 437897"/>
              <a:gd name="connsiteX19" fmla="*/ 1391222 w 2934265"/>
              <a:gd name="connsiteY19" fmla="*/ 159720 h 437897"/>
              <a:gd name="connsiteX20" fmla="*/ 1485308 w 2934265"/>
              <a:gd name="connsiteY20" fmla="*/ 156220 h 437897"/>
              <a:gd name="connsiteX21" fmla="*/ 1580573 w 2934265"/>
              <a:gd name="connsiteY21" fmla="*/ 151553 h 437897"/>
              <a:gd name="connsiteX22" fmla="*/ 1677017 w 2934265"/>
              <a:gd name="connsiteY22" fmla="*/ 146053 h 437897"/>
              <a:gd name="connsiteX23" fmla="*/ 1773462 w 2934265"/>
              <a:gd name="connsiteY23" fmla="*/ 140636 h 437897"/>
              <a:gd name="connsiteX24" fmla="*/ 1869907 w 2934265"/>
              <a:gd name="connsiteY24" fmla="*/ 133720 h 437897"/>
              <a:gd name="connsiteX25" fmla="*/ 1968121 w 2934265"/>
              <a:gd name="connsiteY25" fmla="*/ 125553 h 437897"/>
              <a:gd name="connsiteX26" fmla="*/ 2064566 w 2934265"/>
              <a:gd name="connsiteY26" fmla="*/ 117386 h 437897"/>
              <a:gd name="connsiteX27" fmla="*/ 2162780 w 2934265"/>
              <a:gd name="connsiteY27" fmla="*/ 107802 h 437897"/>
              <a:gd name="connsiteX28" fmla="*/ 2261880 w 2934265"/>
              <a:gd name="connsiteY28" fmla="*/ 97552 h 437897"/>
              <a:gd name="connsiteX29" fmla="*/ 2359209 w 2934265"/>
              <a:gd name="connsiteY29" fmla="*/ 86635 h 437897"/>
              <a:gd name="connsiteX30" fmla="*/ 2457718 w 2934265"/>
              <a:gd name="connsiteY30" fmla="*/ 73802 h 437897"/>
              <a:gd name="connsiteX31" fmla="*/ 2556228 w 2934265"/>
              <a:gd name="connsiteY31" fmla="*/ 60135 h 437897"/>
              <a:gd name="connsiteX32" fmla="*/ 2654737 w 2934265"/>
              <a:gd name="connsiteY32" fmla="*/ 46552 h 437897"/>
              <a:gd name="connsiteX33" fmla="*/ 2752951 w 2934265"/>
              <a:gd name="connsiteY33" fmla="*/ 30718 h 437897"/>
              <a:gd name="connsiteX34" fmla="*/ 2851166 w 2934265"/>
              <a:gd name="connsiteY34" fmla="*/ 14384 h 437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2934265" h="437897">
                <a:moveTo>
                  <a:pt x="2934265" y="0"/>
                </a:moveTo>
                <a:lnTo>
                  <a:pt x="2888069" y="437897"/>
                </a:lnTo>
                <a:lnTo>
                  <a:pt x="2791337" y="437084"/>
                </a:lnTo>
                <a:cubicBezTo>
                  <a:pt x="2010492" y="424446"/>
                  <a:pt x="481578" y="316124"/>
                  <a:pt x="25070" y="208388"/>
                </a:cubicBezTo>
                <a:cubicBezTo>
                  <a:pt x="16811" y="185970"/>
                  <a:pt x="8258" y="163637"/>
                  <a:pt x="0" y="141220"/>
                </a:cubicBezTo>
                <a:lnTo>
                  <a:pt x="157202" y="150137"/>
                </a:lnTo>
                <a:lnTo>
                  <a:pt x="237720" y="153470"/>
                </a:lnTo>
                <a:lnTo>
                  <a:pt x="320008" y="156970"/>
                </a:lnTo>
                <a:lnTo>
                  <a:pt x="403475" y="160304"/>
                </a:lnTo>
                <a:lnTo>
                  <a:pt x="487532" y="162387"/>
                </a:lnTo>
                <a:lnTo>
                  <a:pt x="573065" y="164387"/>
                </a:lnTo>
                <a:lnTo>
                  <a:pt x="660071" y="166470"/>
                </a:lnTo>
                <a:lnTo>
                  <a:pt x="748258" y="167887"/>
                </a:lnTo>
                <a:lnTo>
                  <a:pt x="837329" y="167887"/>
                </a:lnTo>
                <a:lnTo>
                  <a:pt x="927580" y="168470"/>
                </a:lnTo>
                <a:lnTo>
                  <a:pt x="1018716" y="167887"/>
                </a:lnTo>
                <a:lnTo>
                  <a:pt x="1110736" y="166470"/>
                </a:lnTo>
                <a:lnTo>
                  <a:pt x="1203052" y="165137"/>
                </a:lnTo>
                <a:lnTo>
                  <a:pt x="1296547" y="162387"/>
                </a:lnTo>
                <a:lnTo>
                  <a:pt x="1391222" y="159720"/>
                </a:lnTo>
                <a:lnTo>
                  <a:pt x="1485308" y="156220"/>
                </a:lnTo>
                <a:lnTo>
                  <a:pt x="1580573" y="151553"/>
                </a:lnTo>
                <a:lnTo>
                  <a:pt x="1677017" y="146053"/>
                </a:lnTo>
                <a:lnTo>
                  <a:pt x="1773462" y="140636"/>
                </a:lnTo>
                <a:lnTo>
                  <a:pt x="1869907" y="133720"/>
                </a:lnTo>
                <a:lnTo>
                  <a:pt x="1968121" y="125553"/>
                </a:lnTo>
                <a:lnTo>
                  <a:pt x="2064566" y="117386"/>
                </a:lnTo>
                <a:lnTo>
                  <a:pt x="2162780" y="107802"/>
                </a:lnTo>
                <a:lnTo>
                  <a:pt x="2261880" y="97552"/>
                </a:lnTo>
                <a:lnTo>
                  <a:pt x="2359209" y="86635"/>
                </a:lnTo>
                <a:lnTo>
                  <a:pt x="2457718" y="73802"/>
                </a:lnTo>
                <a:lnTo>
                  <a:pt x="2556228" y="60135"/>
                </a:lnTo>
                <a:lnTo>
                  <a:pt x="2654737" y="46552"/>
                </a:lnTo>
                <a:lnTo>
                  <a:pt x="2752951" y="30718"/>
                </a:lnTo>
                <a:lnTo>
                  <a:pt x="2851166" y="14384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wrap="square">
            <a:noAutofit/>
          </a:bodyPr>
          <a:lstStyle/>
          <a:p>
            <a:endParaRPr lang="en-US" dirty="0"/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F8FA804E-1D25-47B6-B418-617D700B0FE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4973494" y="-361419"/>
            <a:ext cx="5982968" cy="7580834"/>
          </a:xfrm>
          <a:custGeom>
            <a:avLst/>
            <a:gdLst>
              <a:gd name="connsiteX0" fmla="*/ 5982968 w 5982968"/>
              <a:gd name="connsiteY0" fmla="*/ 1177 h 7521140"/>
              <a:gd name="connsiteX1" fmla="*/ 5982968 w 5982968"/>
              <a:gd name="connsiteY1" fmla="*/ 1344715 h 7521140"/>
              <a:gd name="connsiteX2" fmla="*/ 5982967 w 5982968"/>
              <a:gd name="connsiteY2" fmla="*/ 1344715 h 7521140"/>
              <a:gd name="connsiteX3" fmla="*/ 5982967 w 5982968"/>
              <a:gd name="connsiteY3" fmla="*/ 6152387 h 7521140"/>
              <a:gd name="connsiteX4" fmla="*/ 5982968 w 5982968"/>
              <a:gd name="connsiteY4" fmla="*/ 6152387 h 7521140"/>
              <a:gd name="connsiteX5" fmla="*/ 5982968 w 5982968"/>
              <a:gd name="connsiteY5" fmla="*/ 7521140 h 7521140"/>
              <a:gd name="connsiteX6" fmla="*/ 0 w 5982968"/>
              <a:gd name="connsiteY6" fmla="*/ 7521140 h 7521140"/>
              <a:gd name="connsiteX7" fmla="*/ 0 w 5982968"/>
              <a:gd name="connsiteY7" fmla="*/ 6152387 h 7521140"/>
              <a:gd name="connsiteX8" fmla="*/ 2 w 5982968"/>
              <a:gd name="connsiteY8" fmla="*/ 6152387 h 7521140"/>
              <a:gd name="connsiteX9" fmla="*/ 2 w 5982968"/>
              <a:gd name="connsiteY9" fmla="*/ 905354 h 7521140"/>
              <a:gd name="connsiteX10" fmla="*/ 3 w 5982968"/>
              <a:gd name="connsiteY10" fmla="*/ 905354 h 7521140"/>
              <a:gd name="connsiteX11" fmla="*/ 3 w 5982968"/>
              <a:gd name="connsiteY11" fmla="*/ 0 h 7521140"/>
              <a:gd name="connsiteX12" fmla="*/ 35302 w 5982968"/>
              <a:gd name="connsiteY12" fmla="*/ 5883 h 7521140"/>
              <a:gd name="connsiteX13" fmla="*/ 138808 w 5982968"/>
              <a:gd name="connsiteY13" fmla="*/ 23197 h 7521140"/>
              <a:gd name="connsiteX14" fmla="*/ 214194 w 5982968"/>
              <a:gd name="connsiteY14" fmla="*/ 35299 h 7521140"/>
              <a:gd name="connsiteX15" fmla="*/ 303938 w 5982968"/>
              <a:gd name="connsiteY15" fmla="*/ 48074 h 7521140"/>
              <a:gd name="connsiteX16" fmla="*/ 410435 w 5982968"/>
              <a:gd name="connsiteY16" fmla="*/ 63370 h 7521140"/>
              <a:gd name="connsiteX17" fmla="*/ 528299 w 5982968"/>
              <a:gd name="connsiteY17" fmla="*/ 79507 h 7521140"/>
              <a:gd name="connsiteX18" fmla="*/ 661121 w 5982968"/>
              <a:gd name="connsiteY18" fmla="*/ 96484 h 7521140"/>
              <a:gd name="connsiteX19" fmla="*/ 805909 w 5982968"/>
              <a:gd name="connsiteY19" fmla="*/ 114469 h 7521140"/>
              <a:gd name="connsiteX20" fmla="*/ 963260 w 5982968"/>
              <a:gd name="connsiteY20" fmla="*/ 132455 h 7521140"/>
              <a:gd name="connsiteX21" fmla="*/ 1130783 w 5982968"/>
              <a:gd name="connsiteY21" fmla="*/ 150776 h 7521140"/>
              <a:gd name="connsiteX22" fmla="*/ 1311469 w 5982968"/>
              <a:gd name="connsiteY22" fmla="*/ 167753 h 7521140"/>
              <a:gd name="connsiteX23" fmla="*/ 1500531 w 5982968"/>
              <a:gd name="connsiteY23" fmla="*/ 184058 h 7521140"/>
              <a:gd name="connsiteX24" fmla="*/ 1700362 w 5982968"/>
              <a:gd name="connsiteY24" fmla="*/ 198850 h 7521140"/>
              <a:gd name="connsiteX25" fmla="*/ 1908569 w 5982968"/>
              <a:gd name="connsiteY25" fmla="*/ 212969 h 7521140"/>
              <a:gd name="connsiteX26" fmla="*/ 2125751 w 5982968"/>
              <a:gd name="connsiteY26" fmla="*/ 226249 h 7521140"/>
              <a:gd name="connsiteX27" fmla="*/ 2237034 w 5982968"/>
              <a:gd name="connsiteY27" fmla="*/ 230955 h 7521140"/>
              <a:gd name="connsiteX28" fmla="*/ 2350710 w 5982968"/>
              <a:gd name="connsiteY28" fmla="*/ 236166 h 7521140"/>
              <a:gd name="connsiteX29" fmla="*/ 2466181 w 5982968"/>
              <a:gd name="connsiteY29" fmla="*/ 241040 h 7521140"/>
              <a:gd name="connsiteX30" fmla="*/ 2582251 w 5982968"/>
              <a:gd name="connsiteY30" fmla="*/ 244234 h 7521140"/>
              <a:gd name="connsiteX31" fmla="*/ 2700713 w 5982968"/>
              <a:gd name="connsiteY31" fmla="*/ 247092 h 7521140"/>
              <a:gd name="connsiteX32" fmla="*/ 2820373 w 5982968"/>
              <a:gd name="connsiteY32" fmla="*/ 250117 h 7521140"/>
              <a:gd name="connsiteX33" fmla="*/ 2942425 w 5982968"/>
              <a:gd name="connsiteY33" fmla="*/ 252134 h 7521140"/>
              <a:gd name="connsiteX34" fmla="*/ 3065674 w 5982968"/>
              <a:gd name="connsiteY34" fmla="*/ 252134 h 7521140"/>
              <a:gd name="connsiteX35" fmla="*/ 3190119 w 5982968"/>
              <a:gd name="connsiteY35" fmla="*/ 253143 h 7521140"/>
              <a:gd name="connsiteX36" fmla="*/ 3315762 w 5982968"/>
              <a:gd name="connsiteY36" fmla="*/ 252134 h 7521140"/>
              <a:gd name="connsiteX37" fmla="*/ 3443199 w 5982968"/>
              <a:gd name="connsiteY37" fmla="*/ 250117 h 7521140"/>
              <a:gd name="connsiteX38" fmla="*/ 3570636 w 5982968"/>
              <a:gd name="connsiteY38" fmla="*/ 248268 h 7521140"/>
              <a:gd name="connsiteX39" fmla="*/ 3699868 w 5982968"/>
              <a:gd name="connsiteY39" fmla="*/ 244234 h 7521140"/>
              <a:gd name="connsiteX40" fmla="*/ 3830297 w 5982968"/>
              <a:gd name="connsiteY40" fmla="*/ 240032 h 7521140"/>
              <a:gd name="connsiteX41" fmla="*/ 3960726 w 5982968"/>
              <a:gd name="connsiteY41" fmla="*/ 235157 h 7521140"/>
              <a:gd name="connsiteX42" fmla="*/ 4092351 w 5982968"/>
              <a:gd name="connsiteY42" fmla="*/ 228266 h 7521140"/>
              <a:gd name="connsiteX43" fmla="*/ 4225173 w 5982968"/>
              <a:gd name="connsiteY43" fmla="*/ 220029 h 7521140"/>
              <a:gd name="connsiteX44" fmla="*/ 4358593 w 5982968"/>
              <a:gd name="connsiteY44" fmla="*/ 212129 h 7521140"/>
              <a:gd name="connsiteX45" fmla="*/ 4492012 w 5982968"/>
              <a:gd name="connsiteY45" fmla="*/ 202044 h 7521140"/>
              <a:gd name="connsiteX46" fmla="*/ 4627228 w 5982968"/>
              <a:gd name="connsiteY46" fmla="*/ 189941 h 7521140"/>
              <a:gd name="connsiteX47" fmla="*/ 4760647 w 5982968"/>
              <a:gd name="connsiteY47" fmla="*/ 177839 h 7521140"/>
              <a:gd name="connsiteX48" fmla="*/ 4896461 w 5982968"/>
              <a:gd name="connsiteY48" fmla="*/ 163887 h 7521140"/>
              <a:gd name="connsiteX49" fmla="*/ 5032872 w 5982968"/>
              <a:gd name="connsiteY49" fmla="*/ 148591 h 7521140"/>
              <a:gd name="connsiteX50" fmla="*/ 5167489 w 5982968"/>
              <a:gd name="connsiteY50" fmla="*/ 132455 h 7521140"/>
              <a:gd name="connsiteX51" fmla="*/ 5303902 w 5982968"/>
              <a:gd name="connsiteY51" fmla="*/ 113629 h 7521140"/>
              <a:gd name="connsiteX52" fmla="*/ 5439714 w 5982968"/>
              <a:gd name="connsiteY52" fmla="*/ 93458 h 7521140"/>
              <a:gd name="connsiteX53" fmla="*/ 5576126 w 5982968"/>
              <a:gd name="connsiteY53" fmla="*/ 73455 h 7521140"/>
              <a:gd name="connsiteX54" fmla="*/ 5711939 w 5982968"/>
              <a:gd name="connsiteY54" fmla="*/ 50091 h 7521140"/>
              <a:gd name="connsiteX55" fmla="*/ 5847154 w 5982968"/>
              <a:gd name="connsiteY55" fmla="*/ 26222 h 7521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5982968" h="7521140">
                <a:moveTo>
                  <a:pt x="5982968" y="1177"/>
                </a:moveTo>
                <a:lnTo>
                  <a:pt x="5982968" y="1344715"/>
                </a:lnTo>
                <a:lnTo>
                  <a:pt x="5982967" y="1344715"/>
                </a:lnTo>
                <a:lnTo>
                  <a:pt x="5982967" y="6152387"/>
                </a:lnTo>
                <a:lnTo>
                  <a:pt x="5982968" y="6152387"/>
                </a:lnTo>
                <a:lnTo>
                  <a:pt x="5982968" y="7521140"/>
                </a:lnTo>
                <a:lnTo>
                  <a:pt x="0" y="7521140"/>
                </a:lnTo>
                <a:lnTo>
                  <a:pt x="0" y="6152387"/>
                </a:lnTo>
                <a:lnTo>
                  <a:pt x="2" y="6152387"/>
                </a:lnTo>
                <a:lnTo>
                  <a:pt x="2" y="905354"/>
                </a:lnTo>
                <a:lnTo>
                  <a:pt x="3" y="905354"/>
                </a:lnTo>
                <a:lnTo>
                  <a:pt x="3" y="0"/>
                </a:lnTo>
                <a:lnTo>
                  <a:pt x="35302" y="5883"/>
                </a:lnTo>
                <a:lnTo>
                  <a:pt x="138808" y="23197"/>
                </a:lnTo>
                <a:lnTo>
                  <a:pt x="214194" y="35299"/>
                </a:lnTo>
                <a:lnTo>
                  <a:pt x="303938" y="48074"/>
                </a:lnTo>
                <a:lnTo>
                  <a:pt x="410435" y="63370"/>
                </a:lnTo>
                <a:lnTo>
                  <a:pt x="528299" y="79507"/>
                </a:lnTo>
                <a:lnTo>
                  <a:pt x="661121" y="96484"/>
                </a:lnTo>
                <a:lnTo>
                  <a:pt x="805909" y="114469"/>
                </a:lnTo>
                <a:lnTo>
                  <a:pt x="963260" y="132455"/>
                </a:lnTo>
                <a:lnTo>
                  <a:pt x="1130783" y="150776"/>
                </a:lnTo>
                <a:lnTo>
                  <a:pt x="1311469" y="167753"/>
                </a:lnTo>
                <a:lnTo>
                  <a:pt x="1500531" y="184058"/>
                </a:lnTo>
                <a:lnTo>
                  <a:pt x="1700362" y="198850"/>
                </a:lnTo>
                <a:lnTo>
                  <a:pt x="1908569" y="212969"/>
                </a:lnTo>
                <a:lnTo>
                  <a:pt x="2125751" y="226249"/>
                </a:lnTo>
                <a:lnTo>
                  <a:pt x="2237034" y="230955"/>
                </a:lnTo>
                <a:lnTo>
                  <a:pt x="2350710" y="236166"/>
                </a:lnTo>
                <a:lnTo>
                  <a:pt x="2466181" y="241040"/>
                </a:lnTo>
                <a:lnTo>
                  <a:pt x="2582251" y="244234"/>
                </a:lnTo>
                <a:lnTo>
                  <a:pt x="2700713" y="247092"/>
                </a:lnTo>
                <a:lnTo>
                  <a:pt x="2820373" y="250117"/>
                </a:lnTo>
                <a:lnTo>
                  <a:pt x="2942425" y="252134"/>
                </a:lnTo>
                <a:lnTo>
                  <a:pt x="3065674" y="252134"/>
                </a:lnTo>
                <a:lnTo>
                  <a:pt x="3190119" y="253143"/>
                </a:lnTo>
                <a:lnTo>
                  <a:pt x="3315762" y="252134"/>
                </a:lnTo>
                <a:lnTo>
                  <a:pt x="3443199" y="250117"/>
                </a:lnTo>
                <a:lnTo>
                  <a:pt x="3570636" y="248268"/>
                </a:lnTo>
                <a:lnTo>
                  <a:pt x="3699868" y="244234"/>
                </a:lnTo>
                <a:lnTo>
                  <a:pt x="3830297" y="240032"/>
                </a:lnTo>
                <a:lnTo>
                  <a:pt x="3960726" y="235157"/>
                </a:lnTo>
                <a:lnTo>
                  <a:pt x="4092351" y="228266"/>
                </a:lnTo>
                <a:lnTo>
                  <a:pt x="4225173" y="220029"/>
                </a:lnTo>
                <a:lnTo>
                  <a:pt x="4358593" y="212129"/>
                </a:lnTo>
                <a:lnTo>
                  <a:pt x="4492012" y="202044"/>
                </a:lnTo>
                <a:lnTo>
                  <a:pt x="4627228" y="189941"/>
                </a:lnTo>
                <a:lnTo>
                  <a:pt x="4760647" y="177839"/>
                </a:lnTo>
                <a:lnTo>
                  <a:pt x="4896461" y="163887"/>
                </a:lnTo>
                <a:lnTo>
                  <a:pt x="5032872" y="148591"/>
                </a:lnTo>
                <a:lnTo>
                  <a:pt x="5167489" y="132455"/>
                </a:lnTo>
                <a:lnTo>
                  <a:pt x="5303902" y="113629"/>
                </a:lnTo>
                <a:lnTo>
                  <a:pt x="5439714" y="93458"/>
                </a:lnTo>
                <a:lnTo>
                  <a:pt x="5576126" y="73455"/>
                </a:lnTo>
                <a:lnTo>
                  <a:pt x="5711939" y="50091"/>
                </a:lnTo>
                <a:lnTo>
                  <a:pt x="5847154" y="26222"/>
                </a:lnTo>
                <a:close/>
              </a:path>
            </a:pathLst>
          </a:custGeom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637B43-3526-43E8-B382-660CE7EB9D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4087" y="1130603"/>
            <a:ext cx="2851585" cy="4596794"/>
          </a:xfrm>
        </p:spPr>
        <p:txBody>
          <a:bodyPr anchor="ctr">
            <a:normAutofit/>
          </a:bodyPr>
          <a:lstStyle/>
          <a:p>
            <a:r>
              <a:rPr lang="th-TH" sz="4000" b="1" dirty="0">
                <a:solidFill>
                  <a:srgbClr val="EBEBEB"/>
                </a:solidFill>
              </a:rPr>
              <a:t>หัวข้อการนำเสนอ</a:t>
            </a:r>
            <a:endParaRPr lang="en-US" sz="4000" b="1" dirty="0">
              <a:solidFill>
                <a:srgbClr val="EBEBEB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3E4B50-35EF-4167-A523-1C54EB84F1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08376" y="437513"/>
            <a:ext cx="5984315" cy="5954325"/>
          </a:xfrm>
        </p:spPr>
        <p:txBody>
          <a:bodyPr anchor="ctr">
            <a:normAutofit/>
          </a:bodyPr>
          <a:lstStyle/>
          <a:p>
            <a:r>
              <a:rPr lang="th-TH" sz="3200" dirty="0"/>
              <a:t>ที่มาและความสำคัญ</a:t>
            </a:r>
          </a:p>
          <a:p>
            <a:r>
              <a:rPr lang="th-TH" sz="3200" dirty="0"/>
              <a:t>วัตถุประสงค์</a:t>
            </a:r>
          </a:p>
          <a:p>
            <a:r>
              <a:rPr lang="th-TH" sz="3200" dirty="0"/>
              <a:t>ทฤษฏีที่เกี่ยวข้อง</a:t>
            </a:r>
          </a:p>
          <a:p>
            <a:r>
              <a:rPr lang="th-TH" sz="3200" dirty="0"/>
              <a:t>งานวิจัยที่เกี่ยวข้อง</a:t>
            </a:r>
          </a:p>
          <a:p>
            <a:r>
              <a:rPr lang="th-TH" sz="3200" dirty="0"/>
              <a:t>ขอบเขตโครงงาน</a:t>
            </a:r>
          </a:p>
          <a:p>
            <a:r>
              <a:rPr lang="th-TH" sz="3200" dirty="0"/>
              <a:t>รายละเอียดการพัฒนา</a:t>
            </a:r>
          </a:p>
          <a:p>
            <a:r>
              <a:rPr lang="th-TH" sz="3200" dirty="0"/>
              <a:t>ขั้นตอนการพัฒนา</a:t>
            </a:r>
          </a:p>
          <a:p>
            <a:r>
              <a:rPr lang="th-TH" sz="3200" dirty="0"/>
              <a:t>ประโยชน์ที่คาดว่าจะได้รับ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2200860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9442B68-286E-49AC-ADC9-F519FF8362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511" r="20041" b="3589"/>
          <a:stretch/>
        </p:blipFill>
        <p:spPr>
          <a:xfrm>
            <a:off x="6362702" y="2624537"/>
            <a:ext cx="4773168" cy="383781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2A19F5-FFBF-4B0F-A2FC-B0F2CBC9B4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USDR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39A46C-04DC-42C9-9C94-F0F926541A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624537"/>
            <a:ext cx="4759452" cy="3547663"/>
          </a:xfrm>
        </p:spPr>
        <p:txBody>
          <a:bodyPr>
            <a:normAutofit/>
          </a:bodyPr>
          <a:lstStyle/>
          <a:p>
            <a:r>
              <a:rPr lang="th-TH" sz="3200" dirty="0"/>
              <a:t>ฐานข้อมูล </a:t>
            </a:r>
            <a:r>
              <a:rPr lang="en-US" sz="3200" dirty="0"/>
              <a:t>Y-STR haplotypes </a:t>
            </a:r>
            <a:r>
              <a:rPr lang="th-TH" sz="3200" dirty="0"/>
              <a:t>โดย </a:t>
            </a:r>
            <a:r>
              <a:rPr lang="en-US" sz="3200" dirty="0"/>
              <a:t>National Center for Forensic Science </a:t>
            </a:r>
            <a:r>
              <a:rPr lang="th-TH" sz="3200" dirty="0"/>
              <a:t>ร่วมกับ </a:t>
            </a:r>
            <a:r>
              <a:rPr lang="en-US" sz="3200" dirty="0"/>
              <a:t>University of Central Florida</a:t>
            </a:r>
          </a:p>
          <a:p>
            <a:endParaRPr lang="en-US" sz="3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AA9D6E-5B36-4896-988F-6E7D65CB77E6}"/>
              </a:ext>
            </a:extLst>
          </p:cNvPr>
          <p:cNvSpPr txBox="1"/>
          <p:nvPr/>
        </p:nvSpPr>
        <p:spPr>
          <a:xfrm>
            <a:off x="209550" y="6464300"/>
            <a:ext cx="3681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https://www.usystrdatabase.org/</a:t>
            </a:r>
          </a:p>
        </p:txBody>
      </p:sp>
    </p:spTree>
    <p:extLst>
      <p:ext uri="{BB962C8B-B14F-4D97-AF65-F5344CB8AC3E}">
        <p14:creationId xmlns:p14="http://schemas.microsoft.com/office/powerpoint/2010/main" val="2674216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FD632DB-D89B-4C12-B503-AC3091A458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377" r="17175" b="4466"/>
          <a:stretch/>
        </p:blipFill>
        <p:spPr>
          <a:xfrm>
            <a:off x="6096000" y="2369285"/>
            <a:ext cx="4773168" cy="380291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5C058A-4B76-4400-8D0E-57AEE1B84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a-DK" dirty="0"/>
              <a:t>ALFRED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94D388-6894-4F84-AF35-9223F06F7F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540000"/>
            <a:ext cx="4759452" cy="3632200"/>
          </a:xfrm>
        </p:spPr>
        <p:txBody>
          <a:bodyPr>
            <a:normAutofit/>
          </a:bodyPr>
          <a:lstStyle/>
          <a:p>
            <a:r>
              <a:rPr lang="th-TH" sz="3200" dirty="0"/>
              <a:t>ฐานข้อมูลของ </a:t>
            </a:r>
            <a:r>
              <a:rPr lang="en-US" sz="3200" dirty="0"/>
              <a:t>Gene Frequency </a:t>
            </a:r>
            <a:r>
              <a:rPr lang="th-TH" sz="3200" dirty="0"/>
              <a:t>สำหรับประชากรมนุษย์โดยกระทรวงวิทยาศาสตร์ ประเทศสหรัฐอเมริกา</a:t>
            </a:r>
            <a:endParaRPr lang="en-US" sz="3200" dirty="0"/>
          </a:p>
          <a:p>
            <a:endParaRPr lang="en-US" sz="3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8FB654-8D59-4DDF-AC93-1453FEA90EA7}"/>
              </a:ext>
            </a:extLst>
          </p:cNvPr>
          <p:cNvSpPr txBox="1"/>
          <p:nvPr/>
        </p:nvSpPr>
        <p:spPr>
          <a:xfrm>
            <a:off x="7123306" y="6172200"/>
            <a:ext cx="23246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https://alfred.med.yale.edu/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3840D5-97BA-4A1C-A8EF-9211D0804760}"/>
              </a:ext>
            </a:extLst>
          </p:cNvPr>
          <p:cNvSpPr txBox="1"/>
          <p:nvPr/>
        </p:nvSpPr>
        <p:spPr>
          <a:xfrm>
            <a:off x="0" y="6548145"/>
            <a:ext cx="103525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Cheung KH, Miller PL, Kidd JR, Kidd KK, Osier MV, </a:t>
            </a:r>
            <a:r>
              <a:rPr lang="en-US" sz="1100" dirty="0" err="1"/>
              <a:t>Pakstis</a:t>
            </a:r>
            <a:r>
              <a:rPr lang="en-US" sz="1100" dirty="0"/>
              <a:t> AJ. "ALFRED: a Web-accessible allele frequency </a:t>
            </a:r>
            <a:r>
              <a:rPr lang="en-US" sz="1100" dirty="0" err="1"/>
              <a:t>database".</a:t>
            </a:r>
            <a:r>
              <a:rPr lang="en-US" sz="1100" i="1" dirty="0" err="1"/>
              <a:t>Pac</a:t>
            </a:r>
            <a:r>
              <a:rPr lang="en-US" sz="1100" i="1" dirty="0"/>
              <a:t> </a:t>
            </a:r>
            <a:r>
              <a:rPr lang="en-US" sz="1100" i="1" dirty="0" err="1"/>
              <a:t>Symp</a:t>
            </a:r>
            <a:r>
              <a:rPr lang="en-US" sz="1100" i="1" dirty="0"/>
              <a:t> </a:t>
            </a:r>
            <a:r>
              <a:rPr lang="en-US" sz="1100" i="1" dirty="0" err="1"/>
              <a:t>Biocomput</a:t>
            </a:r>
            <a:r>
              <a:rPr lang="en-US" sz="1100" i="1" dirty="0"/>
              <a:t> 2000</a:t>
            </a:r>
            <a:r>
              <a:rPr lang="en-US" sz="1100" dirty="0"/>
              <a:t>.:639-50</a:t>
            </a:r>
          </a:p>
        </p:txBody>
      </p:sp>
    </p:spTree>
    <p:extLst>
      <p:ext uri="{BB962C8B-B14F-4D97-AF65-F5344CB8AC3E}">
        <p14:creationId xmlns:p14="http://schemas.microsoft.com/office/powerpoint/2010/main" val="42278265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2EAA809E-9ED4-467B-9FEA-8650166F131E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B1B2C71-9154-4F87-876B-2C5247282E7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166CB913-1233-494F-B1BC-03CED0745E03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899D8977-5473-482F-BDA7-24D7C5042EC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1ECA4FE-7D2F-4576-B767-3A5F5ABFE90F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 useBgFill="1">
          <p:nvSpPr>
            <p:cNvPr id="15" name="Rectangle 14">
              <a:extLst>
                <a:ext uri="{FF2B5EF4-FFF2-40B4-BE49-F238E27FC236}">
                  <a16:creationId xmlns:a16="http://schemas.microsoft.com/office/drawing/2014/main" id="{5969441E-5462-4859-86CD-1737FDE3604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596BD4B5-6833-40CC-96FE-EDC67563426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81F53E2-F556-42FA-8D24-113839EE19F8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58249" y="4166888"/>
            <a:ext cx="675502" cy="0"/>
          </a:xfrm>
          <a:prstGeom prst="line">
            <a:avLst/>
          </a:prstGeom>
          <a:ln w="127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C628163D-9AEB-413B-B897-B25C7F7464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3171" y="1169773"/>
            <a:ext cx="8825658" cy="287016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b="1" dirty="0" err="1">
                <a:solidFill>
                  <a:schemeClr val="tx1"/>
                </a:solidFill>
              </a:rPr>
              <a:t>ขอบเขตของการพัฒนา</a:t>
            </a:r>
            <a:endParaRPr lang="en-US" sz="66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90037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D1AD42-0B57-47B1-99F9-B9F336DE1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z="4400" b="1" dirty="0"/>
              <a:t>ขอบเขตของการพัฒนา</a:t>
            </a:r>
            <a:endParaRPr lang="en-US" sz="44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399135-627C-44E3-A764-E52E1CB595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8810" y="2245113"/>
            <a:ext cx="11381678" cy="4319238"/>
          </a:xfrm>
        </p:spPr>
        <p:txBody>
          <a:bodyPr>
            <a:noAutofit/>
          </a:bodyPr>
          <a:lstStyle/>
          <a:p>
            <a:r>
              <a:rPr lang="th-TH" sz="2400" dirty="0"/>
              <a:t>ศึกษาฐานข้อมูลที่เกี่ยวข้องกับ </a:t>
            </a:r>
            <a:r>
              <a:rPr lang="en-US" sz="2400" dirty="0"/>
              <a:t>STRs </a:t>
            </a:r>
            <a:r>
              <a:rPr lang="th-TH" sz="2400" dirty="0"/>
              <a:t>ที่มีอยู่ในปัจจุบัน </a:t>
            </a:r>
          </a:p>
          <a:p>
            <a:r>
              <a:rPr lang="th-TH" sz="2400" dirty="0"/>
              <a:t>วิเคราะห์ความแตกต่างของแต่ละฐานข้อมูลที่ได้ไปศึกษามา</a:t>
            </a:r>
          </a:p>
          <a:p>
            <a:r>
              <a:rPr lang="th-TH" sz="2400" dirty="0"/>
              <a:t>ออกแบบและพัฒนาระบบฐานข้อมูลใหม่ที่มีความเหมาะสมกับข้อมูลที่ต้องการจัดการโดยมีความสามารถดังนี้</a:t>
            </a:r>
          </a:p>
          <a:p>
            <a:pPr lvl="1"/>
            <a:r>
              <a:rPr lang="th-TH" sz="2400" dirty="0"/>
              <a:t>เก็บและเพิ่มข้อมูลในรูปแบบฐานข้อมูล</a:t>
            </a:r>
          </a:p>
          <a:p>
            <a:pPr lvl="1"/>
            <a:r>
              <a:rPr lang="th-TH" sz="2400" dirty="0"/>
              <a:t>ค้นหาเปรียบเทียบข้อมูลตัวอย่างกับข้อมูลในฐานข้อมูล </a:t>
            </a:r>
          </a:p>
          <a:p>
            <a:pPr lvl="1"/>
            <a:r>
              <a:rPr lang="th-TH" sz="2400" dirty="0"/>
              <a:t>ทำ </a:t>
            </a:r>
            <a:r>
              <a:rPr lang="en-US" sz="2400" dirty="0"/>
              <a:t>Sequence Alignment </a:t>
            </a:r>
            <a:r>
              <a:rPr lang="th-TH" sz="2400" dirty="0"/>
              <a:t>สำหรับ </a:t>
            </a:r>
            <a:r>
              <a:rPr lang="en-US" sz="2400" dirty="0"/>
              <a:t>Locus </a:t>
            </a:r>
            <a:r>
              <a:rPr lang="th-TH" sz="2400" dirty="0"/>
              <a:t>ที่ต้องการ</a:t>
            </a:r>
          </a:p>
          <a:p>
            <a:pPr lvl="1"/>
            <a:r>
              <a:rPr lang="th-TH" sz="2400" dirty="0"/>
              <a:t>แสดงสถิติข้อมูลที่มีอยู่ในฐานข้อมูล</a:t>
            </a:r>
          </a:p>
          <a:p>
            <a:pPr lvl="1"/>
            <a:r>
              <a:rPr lang="th-TH" sz="2400" dirty="0"/>
              <a:t>คำนวณค่า </a:t>
            </a:r>
            <a:r>
              <a:rPr lang="en-US" sz="2400" dirty="0"/>
              <a:t>Allele Frequency, Heterozygosity, </a:t>
            </a:r>
            <a:r>
              <a:rPr lang="en-US" sz="2400" dirty="0" err="1"/>
              <a:t>Homozegosity</a:t>
            </a:r>
            <a:r>
              <a:rPr lang="en-US" sz="2400" dirty="0"/>
              <a:t> </a:t>
            </a:r>
            <a:r>
              <a:rPr lang="th-TH" sz="2400" dirty="0"/>
              <a:t>และ </a:t>
            </a:r>
            <a:r>
              <a:rPr lang="en-US" sz="2400" dirty="0"/>
              <a:t>Haplotype Frequency </a:t>
            </a:r>
            <a:r>
              <a:rPr lang="th-TH" sz="2400" dirty="0"/>
              <a:t>ได้</a:t>
            </a:r>
          </a:p>
          <a:p>
            <a:r>
              <a:rPr lang="th-TH" sz="2400" dirty="0"/>
              <a:t>ทดสอบและประเมินผลการท างานของระบบใหม่</a:t>
            </a:r>
          </a:p>
        </p:txBody>
      </p:sp>
    </p:spTree>
    <p:extLst>
      <p:ext uri="{BB962C8B-B14F-4D97-AF65-F5344CB8AC3E}">
        <p14:creationId xmlns:p14="http://schemas.microsoft.com/office/powerpoint/2010/main" val="1855286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2EAA809E-9ED4-467B-9FEA-8650166F131E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B1B2C71-9154-4F87-876B-2C5247282E7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166CB913-1233-494F-B1BC-03CED0745E03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899D8977-5473-482F-BDA7-24D7C5042EC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1ECA4FE-7D2F-4576-B767-3A5F5ABFE90F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 useBgFill="1">
          <p:nvSpPr>
            <p:cNvPr id="15" name="Rectangle 14">
              <a:extLst>
                <a:ext uri="{FF2B5EF4-FFF2-40B4-BE49-F238E27FC236}">
                  <a16:creationId xmlns:a16="http://schemas.microsoft.com/office/drawing/2014/main" id="{5969441E-5462-4859-86CD-1737FDE3604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596BD4B5-6833-40CC-96FE-EDC67563426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81F53E2-F556-42FA-8D24-113839EE19F8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58249" y="4166888"/>
            <a:ext cx="675502" cy="0"/>
          </a:xfrm>
          <a:prstGeom prst="line">
            <a:avLst/>
          </a:prstGeom>
          <a:ln w="127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72C41084-0FF6-433A-8E09-8A1F76ABC4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3171" y="1169773"/>
            <a:ext cx="8825658" cy="287016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b="1" dirty="0" err="1">
                <a:solidFill>
                  <a:schemeClr val="tx1"/>
                </a:solidFill>
              </a:rPr>
              <a:t>รายละเอียดของการพัฒนา</a:t>
            </a:r>
            <a:endParaRPr lang="en-US" sz="66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62213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233740-9258-4CDE-A705-5CF304BDE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z="4400" b="1" dirty="0"/>
              <a:t>การรวบรวมข้อมูล</a:t>
            </a:r>
            <a:endParaRPr lang="en-US" sz="44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236EDF-6448-4A85-809F-7385E02420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371559"/>
            <a:ext cx="8825659" cy="3416300"/>
          </a:xfrm>
        </p:spPr>
        <p:txBody>
          <a:bodyPr>
            <a:normAutofit/>
          </a:bodyPr>
          <a:lstStyle/>
          <a:p>
            <a:r>
              <a:rPr lang="th-TH" sz="2800" dirty="0"/>
              <a:t>นำเข้าข้อมูลจาก ห้องทดลองจากภาคนิติเวช คณะแพทย์ศาสตร์ จุฬาลงกรณ์มหาวิทยาลัย</a:t>
            </a:r>
            <a:endParaRPr lang="en-US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869533-9155-4048-B135-54FC535227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b="3763"/>
          <a:stretch/>
        </p:blipFill>
        <p:spPr>
          <a:xfrm>
            <a:off x="225686" y="3174690"/>
            <a:ext cx="3326808" cy="36018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47B9098-A508-4ED0-8B39-04C05AE186B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957"/>
          <a:stretch/>
        </p:blipFill>
        <p:spPr>
          <a:xfrm>
            <a:off x="2826305" y="3488055"/>
            <a:ext cx="5939099" cy="32085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B6C8461-D844-4A42-ADA1-6B174FA15BD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123" b="3253"/>
          <a:stretch/>
        </p:blipFill>
        <p:spPr>
          <a:xfrm>
            <a:off x="8181026" y="2797128"/>
            <a:ext cx="3599174" cy="3927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2502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16A142-D72E-4659-98ED-95E6AF945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z="4400" dirty="0"/>
              <a:t>การสร้างฐานข้อมูลและเว็ปแอพลิเคชั่น</a:t>
            </a:r>
            <a:endParaRPr lang="en-US" sz="4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998029-1ED3-451E-A5E7-FCC160D145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2400" dirty="0"/>
              <a:t>เนื่องจากข้อมูลมีลักษณะมีรูปแบบชัดเจน การจัดเก็บจึงเลือกใช้ฐานข้อมูล </a:t>
            </a:r>
            <a:r>
              <a:rPr lang="en-US" sz="2400" dirty="0"/>
              <a:t>MySQL</a:t>
            </a:r>
            <a:endParaRPr lang="th-TH" sz="2400" dirty="0"/>
          </a:p>
          <a:p>
            <a:r>
              <a:rPr lang="th-TH" sz="2400" dirty="0"/>
              <a:t>สำหรับส่วน </a:t>
            </a:r>
            <a:r>
              <a:rPr lang="en-US" sz="2400" dirty="0"/>
              <a:t>Web Application</a:t>
            </a:r>
            <a:r>
              <a:rPr lang="th-TH" sz="2400" dirty="0"/>
              <a:t> นั้นวางแผนจะพัฒนาด้วยเทคโนโลยี </a:t>
            </a:r>
            <a:r>
              <a:rPr lang="en-US" sz="2400" dirty="0"/>
              <a:t>Node JS </a:t>
            </a:r>
            <a:r>
              <a:rPr lang="th-TH" sz="2400" dirty="0"/>
              <a:t>และ </a:t>
            </a:r>
            <a:r>
              <a:rPr lang="en-US" sz="2400" dirty="0"/>
              <a:t>React JS</a:t>
            </a:r>
          </a:p>
        </p:txBody>
      </p:sp>
      <p:pic>
        <p:nvPicPr>
          <p:cNvPr id="5122" name="Picture 2" descr="Image result for node js">
            <a:extLst>
              <a:ext uri="{FF2B5EF4-FFF2-40B4-BE49-F238E27FC236}">
                <a16:creationId xmlns:a16="http://schemas.microsoft.com/office/drawing/2014/main" id="{B04CEF1B-2F20-4C8C-9167-D3F222E06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4963" y="4542366"/>
            <a:ext cx="2462709" cy="1506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2D54552-761E-4B5B-83CA-F66232F09DD8}"/>
              </a:ext>
            </a:extLst>
          </p:cNvPr>
          <p:cNvSpPr txBox="1"/>
          <p:nvPr/>
        </p:nvSpPr>
        <p:spPr>
          <a:xfrm>
            <a:off x="64851" y="6172200"/>
            <a:ext cx="121271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https://upload.wikimedia.org/wikipedia/en/thumb/6/62/MySQL.svg/1200px-MySQL.svg.png</a:t>
            </a:r>
          </a:p>
          <a:p>
            <a:r>
              <a:rPr lang="en-US" sz="1200" dirty="0"/>
              <a:t>https://upload.wikimedia.org/wikipedia/commons/thumb/d/d9/Node.js_logo.svg/1200px-Node.js_logo.svg.png</a:t>
            </a:r>
          </a:p>
          <a:p>
            <a:r>
              <a:rPr lang="en-US" sz="1200" dirty="0"/>
              <a:t>http://blog-assets.risingstack.com/2016/Jan/react_best_practices-1453211146748.png</a:t>
            </a:r>
          </a:p>
        </p:txBody>
      </p:sp>
      <p:pic>
        <p:nvPicPr>
          <p:cNvPr id="5126" name="Picture 6" descr="Image result for react js">
            <a:extLst>
              <a:ext uri="{FF2B5EF4-FFF2-40B4-BE49-F238E27FC236}">
                <a16:creationId xmlns:a16="http://schemas.microsoft.com/office/drawing/2014/main" id="{8EFBC95C-8317-4DEB-946F-3CC98BC37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1150" y="4586425"/>
            <a:ext cx="3683000" cy="1025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Image result for mysql">
            <a:extLst>
              <a:ext uri="{FF2B5EF4-FFF2-40B4-BE49-F238E27FC236}">
                <a16:creationId xmlns:a16="http://schemas.microsoft.com/office/drawing/2014/main" id="{A505CB5B-4DBE-41D6-8903-F9050B05A6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4291" y="4245265"/>
            <a:ext cx="2984770" cy="1544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65366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2EAA809E-9ED4-467B-9FEA-8650166F131E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B1B2C71-9154-4F87-876B-2C5247282E7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166CB913-1233-494F-B1BC-03CED0745E03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899D8977-5473-482F-BDA7-24D7C5042EC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1ECA4FE-7D2F-4576-B767-3A5F5ABFE90F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 useBgFill="1">
          <p:nvSpPr>
            <p:cNvPr id="15" name="Rectangle 14">
              <a:extLst>
                <a:ext uri="{FF2B5EF4-FFF2-40B4-BE49-F238E27FC236}">
                  <a16:creationId xmlns:a16="http://schemas.microsoft.com/office/drawing/2014/main" id="{5969441E-5462-4859-86CD-1737FDE3604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596BD4B5-6833-40CC-96FE-EDC67563426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81F53E2-F556-42FA-8D24-113839EE19F8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58249" y="4166888"/>
            <a:ext cx="675502" cy="0"/>
          </a:xfrm>
          <a:prstGeom prst="line">
            <a:avLst/>
          </a:prstGeom>
          <a:ln w="127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EF96EF09-A50B-4185-9B59-858650BF5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3171" y="1169773"/>
            <a:ext cx="8825658" cy="287016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b="1" dirty="0" err="1">
                <a:solidFill>
                  <a:schemeClr val="tx1"/>
                </a:solidFill>
              </a:rPr>
              <a:t>ขั้นตอนการพัฒนา</a:t>
            </a:r>
            <a:endParaRPr lang="en-US" sz="66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99956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20">
            <a:extLst>
              <a:ext uri="{FF2B5EF4-FFF2-40B4-BE49-F238E27FC236}">
                <a16:creationId xmlns:a16="http://schemas.microsoft.com/office/drawing/2014/main" id="{15DECA11-8F23-4BFB-819D-1C5A97840DE0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24DBF623-F256-43E8-93AC-B5467A91FD2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 useBgFill="1">
          <p:nvSpPr>
            <p:cNvPr id="34" name="Freeform 5">
              <a:extLst>
                <a:ext uri="{FF2B5EF4-FFF2-40B4-BE49-F238E27FC236}">
                  <a16:creationId xmlns:a16="http://schemas.microsoft.com/office/drawing/2014/main" id="{B6AB7373-B022-4BA1-B8E7-D2C342475F5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ln>
              <a:noFill/>
            </a:ln>
          </p:spPr>
        </p:sp>
      </p:grpSp>
      <p:sp>
        <p:nvSpPr>
          <p:cNvPr id="35" name="Freeform: Shape 24">
            <a:extLst>
              <a:ext uri="{FF2B5EF4-FFF2-40B4-BE49-F238E27FC236}">
                <a16:creationId xmlns:a16="http://schemas.microsoft.com/office/drawing/2014/main" id="{E0BFF7C8-A0F2-492C-AD80-E74CED0D1B8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838669">
            <a:off x="2884218" y="1683278"/>
            <a:ext cx="2934265" cy="437897"/>
          </a:xfrm>
          <a:custGeom>
            <a:avLst/>
            <a:gdLst>
              <a:gd name="connsiteX0" fmla="*/ 2934265 w 2934265"/>
              <a:gd name="connsiteY0" fmla="*/ 0 h 437897"/>
              <a:gd name="connsiteX1" fmla="*/ 2888069 w 2934265"/>
              <a:gd name="connsiteY1" fmla="*/ 437897 h 437897"/>
              <a:gd name="connsiteX2" fmla="*/ 2791337 w 2934265"/>
              <a:gd name="connsiteY2" fmla="*/ 437084 h 437897"/>
              <a:gd name="connsiteX3" fmla="*/ 25070 w 2934265"/>
              <a:gd name="connsiteY3" fmla="*/ 208388 h 437897"/>
              <a:gd name="connsiteX4" fmla="*/ 0 w 2934265"/>
              <a:gd name="connsiteY4" fmla="*/ 141220 h 437897"/>
              <a:gd name="connsiteX5" fmla="*/ 157202 w 2934265"/>
              <a:gd name="connsiteY5" fmla="*/ 150137 h 437897"/>
              <a:gd name="connsiteX6" fmla="*/ 237720 w 2934265"/>
              <a:gd name="connsiteY6" fmla="*/ 153470 h 437897"/>
              <a:gd name="connsiteX7" fmla="*/ 320008 w 2934265"/>
              <a:gd name="connsiteY7" fmla="*/ 156970 h 437897"/>
              <a:gd name="connsiteX8" fmla="*/ 403475 w 2934265"/>
              <a:gd name="connsiteY8" fmla="*/ 160304 h 437897"/>
              <a:gd name="connsiteX9" fmla="*/ 487532 w 2934265"/>
              <a:gd name="connsiteY9" fmla="*/ 162387 h 437897"/>
              <a:gd name="connsiteX10" fmla="*/ 573065 w 2934265"/>
              <a:gd name="connsiteY10" fmla="*/ 164387 h 437897"/>
              <a:gd name="connsiteX11" fmla="*/ 660071 w 2934265"/>
              <a:gd name="connsiteY11" fmla="*/ 166470 h 437897"/>
              <a:gd name="connsiteX12" fmla="*/ 748258 w 2934265"/>
              <a:gd name="connsiteY12" fmla="*/ 167887 h 437897"/>
              <a:gd name="connsiteX13" fmla="*/ 837329 w 2934265"/>
              <a:gd name="connsiteY13" fmla="*/ 167887 h 437897"/>
              <a:gd name="connsiteX14" fmla="*/ 927580 w 2934265"/>
              <a:gd name="connsiteY14" fmla="*/ 168470 h 437897"/>
              <a:gd name="connsiteX15" fmla="*/ 1018716 w 2934265"/>
              <a:gd name="connsiteY15" fmla="*/ 167887 h 437897"/>
              <a:gd name="connsiteX16" fmla="*/ 1110736 w 2934265"/>
              <a:gd name="connsiteY16" fmla="*/ 166470 h 437897"/>
              <a:gd name="connsiteX17" fmla="*/ 1203052 w 2934265"/>
              <a:gd name="connsiteY17" fmla="*/ 165137 h 437897"/>
              <a:gd name="connsiteX18" fmla="*/ 1296547 w 2934265"/>
              <a:gd name="connsiteY18" fmla="*/ 162387 h 437897"/>
              <a:gd name="connsiteX19" fmla="*/ 1391222 w 2934265"/>
              <a:gd name="connsiteY19" fmla="*/ 159720 h 437897"/>
              <a:gd name="connsiteX20" fmla="*/ 1485308 w 2934265"/>
              <a:gd name="connsiteY20" fmla="*/ 156220 h 437897"/>
              <a:gd name="connsiteX21" fmla="*/ 1580573 w 2934265"/>
              <a:gd name="connsiteY21" fmla="*/ 151553 h 437897"/>
              <a:gd name="connsiteX22" fmla="*/ 1677017 w 2934265"/>
              <a:gd name="connsiteY22" fmla="*/ 146053 h 437897"/>
              <a:gd name="connsiteX23" fmla="*/ 1773462 w 2934265"/>
              <a:gd name="connsiteY23" fmla="*/ 140636 h 437897"/>
              <a:gd name="connsiteX24" fmla="*/ 1869907 w 2934265"/>
              <a:gd name="connsiteY24" fmla="*/ 133720 h 437897"/>
              <a:gd name="connsiteX25" fmla="*/ 1968121 w 2934265"/>
              <a:gd name="connsiteY25" fmla="*/ 125553 h 437897"/>
              <a:gd name="connsiteX26" fmla="*/ 2064566 w 2934265"/>
              <a:gd name="connsiteY26" fmla="*/ 117386 h 437897"/>
              <a:gd name="connsiteX27" fmla="*/ 2162780 w 2934265"/>
              <a:gd name="connsiteY27" fmla="*/ 107802 h 437897"/>
              <a:gd name="connsiteX28" fmla="*/ 2261880 w 2934265"/>
              <a:gd name="connsiteY28" fmla="*/ 97552 h 437897"/>
              <a:gd name="connsiteX29" fmla="*/ 2359209 w 2934265"/>
              <a:gd name="connsiteY29" fmla="*/ 86635 h 437897"/>
              <a:gd name="connsiteX30" fmla="*/ 2457718 w 2934265"/>
              <a:gd name="connsiteY30" fmla="*/ 73802 h 437897"/>
              <a:gd name="connsiteX31" fmla="*/ 2556228 w 2934265"/>
              <a:gd name="connsiteY31" fmla="*/ 60135 h 437897"/>
              <a:gd name="connsiteX32" fmla="*/ 2654737 w 2934265"/>
              <a:gd name="connsiteY32" fmla="*/ 46552 h 437897"/>
              <a:gd name="connsiteX33" fmla="*/ 2752951 w 2934265"/>
              <a:gd name="connsiteY33" fmla="*/ 30718 h 437897"/>
              <a:gd name="connsiteX34" fmla="*/ 2851166 w 2934265"/>
              <a:gd name="connsiteY34" fmla="*/ 14384 h 437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2934265" h="437897">
                <a:moveTo>
                  <a:pt x="2934265" y="0"/>
                </a:moveTo>
                <a:lnTo>
                  <a:pt x="2888069" y="437897"/>
                </a:lnTo>
                <a:lnTo>
                  <a:pt x="2791337" y="437084"/>
                </a:lnTo>
                <a:cubicBezTo>
                  <a:pt x="2010492" y="424446"/>
                  <a:pt x="481578" y="316124"/>
                  <a:pt x="25070" y="208388"/>
                </a:cubicBezTo>
                <a:cubicBezTo>
                  <a:pt x="16811" y="185970"/>
                  <a:pt x="8258" y="163637"/>
                  <a:pt x="0" y="141220"/>
                </a:cubicBezTo>
                <a:lnTo>
                  <a:pt x="157202" y="150137"/>
                </a:lnTo>
                <a:lnTo>
                  <a:pt x="237720" y="153470"/>
                </a:lnTo>
                <a:lnTo>
                  <a:pt x="320008" y="156970"/>
                </a:lnTo>
                <a:lnTo>
                  <a:pt x="403475" y="160304"/>
                </a:lnTo>
                <a:lnTo>
                  <a:pt x="487532" y="162387"/>
                </a:lnTo>
                <a:lnTo>
                  <a:pt x="573065" y="164387"/>
                </a:lnTo>
                <a:lnTo>
                  <a:pt x="660071" y="166470"/>
                </a:lnTo>
                <a:lnTo>
                  <a:pt x="748258" y="167887"/>
                </a:lnTo>
                <a:lnTo>
                  <a:pt x="837329" y="167887"/>
                </a:lnTo>
                <a:lnTo>
                  <a:pt x="927580" y="168470"/>
                </a:lnTo>
                <a:lnTo>
                  <a:pt x="1018716" y="167887"/>
                </a:lnTo>
                <a:lnTo>
                  <a:pt x="1110736" y="166470"/>
                </a:lnTo>
                <a:lnTo>
                  <a:pt x="1203052" y="165137"/>
                </a:lnTo>
                <a:lnTo>
                  <a:pt x="1296547" y="162387"/>
                </a:lnTo>
                <a:lnTo>
                  <a:pt x="1391222" y="159720"/>
                </a:lnTo>
                <a:lnTo>
                  <a:pt x="1485308" y="156220"/>
                </a:lnTo>
                <a:lnTo>
                  <a:pt x="1580573" y="151553"/>
                </a:lnTo>
                <a:lnTo>
                  <a:pt x="1677017" y="146053"/>
                </a:lnTo>
                <a:lnTo>
                  <a:pt x="1773462" y="140636"/>
                </a:lnTo>
                <a:lnTo>
                  <a:pt x="1869907" y="133720"/>
                </a:lnTo>
                <a:lnTo>
                  <a:pt x="1968121" y="125553"/>
                </a:lnTo>
                <a:lnTo>
                  <a:pt x="2064566" y="117386"/>
                </a:lnTo>
                <a:lnTo>
                  <a:pt x="2162780" y="107802"/>
                </a:lnTo>
                <a:lnTo>
                  <a:pt x="2261880" y="97552"/>
                </a:lnTo>
                <a:lnTo>
                  <a:pt x="2359209" y="86635"/>
                </a:lnTo>
                <a:lnTo>
                  <a:pt x="2457718" y="73802"/>
                </a:lnTo>
                <a:lnTo>
                  <a:pt x="2556228" y="60135"/>
                </a:lnTo>
                <a:lnTo>
                  <a:pt x="2654737" y="46552"/>
                </a:lnTo>
                <a:lnTo>
                  <a:pt x="2752951" y="30718"/>
                </a:lnTo>
                <a:lnTo>
                  <a:pt x="2851166" y="14384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wrap="square">
            <a:noAutofit/>
          </a:bodyPr>
          <a:lstStyle/>
          <a:p>
            <a:endParaRPr lang="en-US" dirty="0"/>
          </a:p>
        </p:txBody>
      </p:sp>
      <p:sp useBgFill="1">
        <p:nvSpPr>
          <p:cNvPr id="27" name="Freeform: Shape 26">
            <a:extLst>
              <a:ext uri="{FF2B5EF4-FFF2-40B4-BE49-F238E27FC236}">
                <a16:creationId xmlns:a16="http://schemas.microsoft.com/office/drawing/2014/main" id="{F8FA804E-1D25-47B6-B418-617D700B0FE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4973494" y="-361419"/>
            <a:ext cx="5982968" cy="7580834"/>
          </a:xfrm>
          <a:custGeom>
            <a:avLst/>
            <a:gdLst>
              <a:gd name="connsiteX0" fmla="*/ 5982968 w 5982968"/>
              <a:gd name="connsiteY0" fmla="*/ 1177 h 7521140"/>
              <a:gd name="connsiteX1" fmla="*/ 5982968 w 5982968"/>
              <a:gd name="connsiteY1" fmla="*/ 1344715 h 7521140"/>
              <a:gd name="connsiteX2" fmla="*/ 5982967 w 5982968"/>
              <a:gd name="connsiteY2" fmla="*/ 1344715 h 7521140"/>
              <a:gd name="connsiteX3" fmla="*/ 5982967 w 5982968"/>
              <a:gd name="connsiteY3" fmla="*/ 6152387 h 7521140"/>
              <a:gd name="connsiteX4" fmla="*/ 5982968 w 5982968"/>
              <a:gd name="connsiteY4" fmla="*/ 6152387 h 7521140"/>
              <a:gd name="connsiteX5" fmla="*/ 5982968 w 5982968"/>
              <a:gd name="connsiteY5" fmla="*/ 7521140 h 7521140"/>
              <a:gd name="connsiteX6" fmla="*/ 0 w 5982968"/>
              <a:gd name="connsiteY6" fmla="*/ 7521140 h 7521140"/>
              <a:gd name="connsiteX7" fmla="*/ 0 w 5982968"/>
              <a:gd name="connsiteY7" fmla="*/ 6152387 h 7521140"/>
              <a:gd name="connsiteX8" fmla="*/ 2 w 5982968"/>
              <a:gd name="connsiteY8" fmla="*/ 6152387 h 7521140"/>
              <a:gd name="connsiteX9" fmla="*/ 2 w 5982968"/>
              <a:gd name="connsiteY9" fmla="*/ 905354 h 7521140"/>
              <a:gd name="connsiteX10" fmla="*/ 3 w 5982968"/>
              <a:gd name="connsiteY10" fmla="*/ 905354 h 7521140"/>
              <a:gd name="connsiteX11" fmla="*/ 3 w 5982968"/>
              <a:gd name="connsiteY11" fmla="*/ 0 h 7521140"/>
              <a:gd name="connsiteX12" fmla="*/ 35302 w 5982968"/>
              <a:gd name="connsiteY12" fmla="*/ 5883 h 7521140"/>
              <a:gd name="connsiteX13" fmla="*/ 138808 w 5982968"/>
              <a:gd name="connsiteY13" fmla="*/ 23197 h 7521140"/>
              <a:gd name="connsiteX14" fmla="*/ 214194 w 5982968"/>
              <a:gd name="connsiteY14" fmla="*/ 35299 h 7521140"/>
              <a:gd name="connsiteX15" fmla="*/ 303938 w 5982968"/>
              <a:gd name="connsiteY15" fmla="*/ 48074 h 7521140"/>
              <a:gd name="connsiteX16" fmla="*/ 410435 w 5982968"/>
              <a:gd name="connsiteY16" fmla="*/ 63370 h 7521140"/>
              <a:gd name="connsiteX17" fmla="*/ 528299 w 5982968"/>
              <a:gd name="connsiteY17" fmla="*/ 79507 h 7521140"/>
              <a:gd name="connsiteX18" fmla="*/ 661121 w 5982968"/>
              <a:gd name="connsiteY18" fmla="*/ 96484 h 7521140"/>
              <a:gd name="connsiteX19" fmla="*/ 805909 w 5982968"/>
              <a:gd name="connsiteY19" fmla="*/ 114469 h 7521140"/>
              <a:gd name="connsiteX20" fmla="*/ 963260 w 5982968"/>
              <a:gd name="connsiteY20" fmla="*/ 132455 h 7521140"/>
              <a:gd name="connsiteX21" fmla="*/ 1130783 w 5982968"/>
              <a:gd name="connsiteY21" fmla="*/ 150776 h 7521140"/>
              <a:gd name="connsiteX22" fmla="*/ 1311469 w 5982968"/>
              <a:gd name="connsiteY22" fmla="*/ 167753 h 7521140"/>
              <a:gd name="connsiteX23" fmla="*/ 1500531 w 5982968"/>
              <a:gd name="connsiteY23" fmla="*/ 184058 h 7521140"/>
              <a:gd name="connsiteX24" fmla="*/ 1700362 w 5982968"/>
              <a:gd name="connsiteY24" fmla="*/ 198850 h 7521140"/>
              <a:gd name="connsiteX25" fmla="*/ 1908569 w 5982968"/>
              <a:gd name="connsiteY25" fmla="*/ 212969 h 7521140"/>
              <a:gd name="connsiteX26" fmla="*/ 2125751 w 5982968"/>
              <a:gd name="connsiteY26" fmla="*/ 226249 h 7521140"/>
              <a:gd name="connsiteX27" fmla="*/ 2237034 w 5982968"/>
              <a:gd name="connsiteY27" fmla="*/ 230955 h 7521140"/>
              <a:gd name="connsiteX28" fmla="*/ 2350710 w 5982968"/>
              <a:gd name="connsiteY28" fmla="*/ 236166 h 7521140"/>
              <a:gd name="connsiteX29" fmla="*/ 2466181 w 5982968"/>
              <a:gd name="connsiteY29" fmla="*/ 241040 h 7521140"/>
              <a:gd name="connsiteX30" fmla="*/ 2582251 w 5982968"/>
              <a:gd name="connsiteY30" fmla="*/ 244234 h 7521140"/>
              <a:gd name="connsiteX31" fmla="*/ 2700713 w 5982968"/>
              <a:gd name="connsiteY31" fmla="*/ 247092 h 7521140"/>
              <a:gd name="connsiteX32" fmla="*/ 2820373 w 5982968"/>
              <a:gd name="connsiteY32" fmla="*/ 250117 h 7521140"/>
              <a:gd name="connsiteX33" fmla="*/ 2942425 w 5982968"/>
              <a:gd name="connsiteY33" fmla="*/ 252134 h 7521140"/>
              <a:gd name="connsiteX34" fmla="*/ 3065674 w 5982968"/>
              <a:gd name="connsiteY34" fmla="*/ 252134 h 7521140"/>
              <a:gd name="connsiteX35" fmla="*/ 3190119 w 5982968"/>
              <a:gd name="connsiteY35" fmla="*/ 253143 h 7521140"/>
              <a:gd name="connsiteX36" fmla="*/ 3315762 w 5982968"/>
              <a:gd name="connsiteY36" fmla="*/ 252134 h 7521140"/>
              <a:gd name="connsiteX37" fmla="*/ 3443199 w 5982968"/>
              <a:gd name="connsiteY37" fmla="*/ 250117 h 7521140"/>
              <a:gd name="connsiteX38" fmla="*/ 3570636 w 5982968"/>
              <a:gd name="connsiteY38" fmla="*/ 248268 h 7521140"/>
              <a:gd name="connsiteX39" fmla="*/ 3699868 w 5982968"/>
              <a:gd name="connsiteY39" fmla="*/ 244234 h 7521140"/>
              <a:gd name="connsiteX40" fmla="*/ 3830297 w 5982968"/>
              <a:gd name="connsiteY40" fmla="*/ 240032 h 7521140"/>
              <a:gd name="connsiteX41" fmla="*/ 3960726 w 5982968"/>
              <a:gd name="connsiteY41" fmla="*/ 235157 h 7521140"/>
              <a:gd name="connsiteX42" fmla="*/ 4092351 w 5982968"/>
              <a:gd name="connsiteY42" fmla="*/ 228266 h 7521140"/>
              <a:gd name="connsiteX43" fmla="*/ 4225173 w 5982968"/>
              <a:gd name="connsiteY43" fmla="*/ 220029 h 7521140"/>
              <a:gd name="connsiteX44" fmla="*/ 4358593 w 5982968"/>
              <a:gd name="connsiteY44" fmla="*/ 212129 h 7521140"/>
              <a:gd name="connsiteX45" fmla="*/ 4492012 w 5982968"/>
              <a:gd name="connsiteY45" fmla="*/ 202044 h 7521140"/>
              <a:gd name="connsiteX46" fmla="*/ 4627228 w 5982968"/>
              <a:gd name="connsiteY46" fmla="*/ 189941 h 7521140"/>
              <a:gd name="connsiteX47" fmla="*/ 4760647 w 5982968"/>
              <a:gd name="connsiteY47" fmla="*/ 177839 h 7521140"/>
              <a:gd name="connsiteX48" fmla="*/ 4896461 w 5982968"/>
              <a:gd name="connsiteY48" fmla="*/ 163887 h 7521140"/>
              <a:gd name="connsiteX49" fmla="*/ 5032872 w 5982968"/>
              <a:gd name="connsiteY49" fmla="*/ 148591 h 7521140"/>
              <a:gd name="connsiteX50" fmla="*/ 5167489 w 5982968"/>
              <a:gd name="connsiteY50" fmla="*/ 132455 h 7521140"/>
              <a:gd name="connsiteX51" fmla="*/ 5303902 w 5982968"/>
              <a:gd name="connsiteY51" fmla="*/ 113629 h 7521140"/>
              <a:gd name="connsiteX52" fmla="*/ 5439714 w 5982968"/>
              <a:gd name="connsiteY52" fmla="*/ 93458 h 7521140"/>
              <a:gd name="connsiteX53" fmla="*/ 5576126 w 5982968"/>
              <a:gd name="connsiteY53" fmla="*/ 73455 h 7521140"/>
              <a:gd name="connsiteX54" fmla="*/ 5711939 w 5982968"/>
              <a:gd name="connsiteY54" fmla="*/ 50091 h 7521140"/>
              <a:gd name="connsiteX55" fmla="*/ 5847154 w 5982968"/>
              <a:gd name="connsiteY55" fmla="*/ 26222 h 7521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5982968" h="7521140">
                <a:moveTo>
                  <a:pt x="5982968" y="1177"/>
                </a:moveTo>
                <a:lnTo>
                  <a:pt x="5982968" y="1344715"/>
                </a:lnTo>
                <a:lnTo>
                  <a:pt x="5982967" y="1344715"/>
                </a:lnTo>
                <a:lnTo>
                  <a:pt x="5982967" y="6152387"/>
                </a:lnTo>
                <a:lnTo>
                  <a:pt x="5982968" y="6152387"/>
                </a:lnTo>
                <a:lnTo>
                  <a:pt x="5982968" y="7521140"/>
                </a:lnTo>
                <a:lnTo>
                  <a:pt x="0" y="7521140"/>
                </a:lnTo>
                <a:lnTo>
                  <a:pt x="0" y="6152387"/>
                </a:lnTo>
                <a:lnTo>
                  <a:pt x="2" y="6152387"/>
                </a:lnTo>
                <a:lnTo>
                  <a:pt x="2" y="905354"/>
                </a:lnTo>
                <a:lnTo>
                  <a:pt x="3" y="905354"/>
                </a:lnTo>
                <a:lnTo>
                  <a:pt x="3" y="0"/>
                </a:lnTo>
                <a:lnTo>
                  <a:pt x="35302" y="5883"/>
                </a:lnTo>
                <a:lnTo>
                  <a:pt x="138808" y="23197"/>
                </a:lnTo>
                <a:lnTo>
                  <a:pt x="214194" y="35299"/>
                </a:lnTo>
                <a:lnTo>
                  <a:pt x="303938" y="48074"/>
                </a:lnTo>
                <a:lnTo>
                  <a:pt x="410435" y="63370"/>
                </a:lnTo>
                <a:lnTo>
                  <a:pt x="528299" y="79507"/>
                </a:lnTo>
                <a:lnTo>
                  <a:pt x="661121" y="96484"/>
                </a:lnTo>
                <a:lnTo>
                  <a:pt x="805909" y="114469"/>
                </a:lnTo>
                <a:lnTo>
                  <a:pt x="963260" y="132455"/>
                </a:lnTo>
                <a:lnTo>
                  <a:pt x="1130783" y="150776"/>
                </a:lnTo>
                <a:lnTo>
                  <a:pt x="1311469" y="167753"/>
                </a:lnTo>
                <a:lnTo>
                  <a:pt x="1500531" y="184058"/>
                </a:lnTo>
                <a:lnTo>
                  <a:pt x="1700362" y="198850"/>
                </a:lnTo>
                <a:lnTo>
                  <a:pt x="1908569" y="212969"/>
                </a:lnTo>
                <a:lnTo>
                  <a:pt x="2125751" y="226249"/>
                </a:lnTo>
                <a:lnTo>
                  <a:pt x="2237034" y="230955"/>
                </a:lnTo>
                <a:lnTo>
                  <a:pt x="2350710" y="236166"/>
                </a:lnTo>
                <a:lnTo>
                  <a:pt x="2466181" y="241040"/>
                </a:lnTo>
                <a:lnTo>
                  <a:pt x="2582251" y="244234"/>
                </a:lnTo>
                <a:lnTo>
                  <a:pt x="2700713" y="247092"/>
                </a:lnTo>
                <a:lnTo>
                  <a:pt x="2820373" y="250117"/>
                </a:lnTo>
                <a:lnTo>
                  <a:pt x="2942425" y="252134"/>
                </a:lnTo>
                <a:lnTo>
                  <a:pt x="3065674" y="252134"/>
                </a:lnTo>
                <a:lnTo>
                  <a:pt x="3190119" y="253143"/>
                </a:lnTo>
                <a:lnTo>
                  <a:pt x="3315762" y="252134"/>
                </a:lnTo>
                <a:lnTo>
                  <a:pt x="3443199" y="250117"/>
                </a:lnTo>
                <a:lnTo>
                  <a:pt x="3570636" y="248268"/>
                </a:lnTo>
                <a:lnTo>
                  <a:pt x="3699868" y="244234"/>
                </a:lnTo>
                <a:lnTo>
                  <a:pt x="3830297" y="240032"/>
                </a:lnTo>
                <a:lnTo>
                  <a:pt x="3960726" y="235157"/>
                </a:lnTo>
                <a:lnTo>
                  <a:pt x="4092351" y="228266"/>
                </a:lnTo>
                <a:lnTo>
                  <a:pt x="4225173" y="220029"/>
                </a:lnTo>
                <a:lnTo>
                  <a:pt x="4358593" y="212129"/>
                </a:lnTo>
                <a:lnTo>
                  <a:pt x="4492012" y="202044"/>
                </a:lnTo>
                <a:lnTo>
                  <a:pt x="4627228" y="189941"/>
                </a:lnTo>
                <a:lnTo>
                  <a:pt x="4760647" y="177839"/>
                </a:lnTo>
                <a:lnTo>
                  <a:pt x="4896461" y="163887"/>
                </a:lnTo>
                <a:lnTo>
                  <a:pt x="5032872" y="148591"/>
                </a:lnTo>
                <a:lnTo>
                  <a:pt x="5167489" y="132455"/>
                </a:lnTo>
                <a:lnTo>
                  <a:pt x="5303902" y="113629"/>
                </a:lnTo>
                <a:lnTo>
                  <a:pt x="5439714" y="93458"/>
                </a:lnTo>
                <a:lnTo>
                  <a:pt x="5576126" y="73455"/>
                </a:lnTo>
                <a:lnTo>
                  <a:pt x="5711939" y="50091"/>
                </a:lnTo>
                <a:lnTo>
                  <a:pt x="5847154" y="26222"/>
                </a:lnTo>
                <a:close/>
              </a:path>
            </a:pathLst>
          </a:custGeom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8D8445-04C7-4BF1-89B8-6BD5D41E31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4087" y="1130603"/>
            <a:ext cx="2851585" cy="4596794"/>
          </a:xfrm>
        </p:spPr>
        <p:txBody>
          <a:bodyPr anchor="ctr">
            <a:normAutofit/>
          </a:bodyPr>
          <a:lstStyle/>
          <a:p>
            <a:r>
              <a:rPr lang="en-US" sz="4000" b="1" dirty="0" err="1">
                <a:solidFill>
                  <a:schemeClr val="bg1"/>
                </a:solidFill>
              </a:rPr>
              <a:t>ขั้นตอนการพัฒนา</a:t>
            </a:r>
            <a:endParaRPr lang="en-US" sz="4000" b="1" dirty="0">
              <a:solidFill>
                <a:schemeClr val="bg1"/>
              </a:solidFill>
            </a:endParaRPr>
          </a:p>
        </p:txBody>
      </p:sp>
      <p:graphicFrame>
        <p:nvGraphicFramePr>
          <p:cNvPr id="24" name="ตาราง 4">
            <a:extLst>
              <a:ext uri="{FF2B5EF4-FFF2-40B4-BE49-F238E27FC236}">
                <a16:creationId xmlns:a16="http://schemas.microsoft.com/office/drawing/2014/main" id="{1C72A199-9B40-4F40-9821-7332232D6B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4668045"/>
              </p:ext>
            </p:extLst>
          </p:nvPr>
        </p:nvGraphicFramePr>
        <p:xfrm>
          <a:off x="4534828" y="869795"/>
          <a:ext cx="6911010" cy="5189037"/>
        </p:xfrm>
        <a:graphic>
          <a:graphicData uri="http://schemas.openxmlformats.org/drawingml/2006/table">
            <a:tbl>
              <a:tblPr firstRow="1" bandRow="1"/>
              <a:tblGrid>
                <a:gridCol w="4193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163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04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892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89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89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892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892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892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892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855671">
                <a:tc>
                  <a:txBody>
                    <a:bodyPr/>
                    <a:lstStyle/>
                    <a:p>
                      <a:pPr algn="ctr"/>
                      <a:r>
                        <a:rPr lang="en-US" sz="1400" b="1" i="0" u="none" strike="noStrike" cap="none" dirty="0">
                          <a:solidFill>
                            <a:srgbClr val="18637B"/>
                          </a:solidFill>
                          <a:latin typeface="Roboto Slab"/>
                          <a:ea typeface="Roboto Slab"/>
                          <a:cs typeface="Roboto Slab"/>
                          <a:sym typeface="Nixie One"/>
                        </a:rPr>
                        <a:t>ID</a:t>
                      </a:r>
                      <a:endParaRPr lang="th-TH" sz="1400" b="1" i="0" u="none" strike="noStrike" cap="none" dirty="0">
                        <a:solidFill>
                          <a:srgbClr val="18637B"/>
                        </a:solidFill>
                        <a:latin typeface="Roboto Slab"/>
                        <a:ea typeface="Roboto Slab"/>
                        <a:cs typeface="Roboto Slab"/>
                        <a:sym typeface="Nixie One"/>
                      </a:endParaRPr>
                    </a:p>
                  </a:txBody>
                  <a:tcPr marL="59930" marR="59930" marT="29965" marB="2996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i="0" u="none" strike="noStrike" cap="none" dirty="0">
                          <a:solidFill>
                            <a:srgbClr val="18637B"/>
                          </a:solidFill>
                          <a:latin typeface="Roboto Slab"/>
                          <a:ea typeface="Roboto Slab"/>
                          <a:cs typeface="Roboto Slab"/>
                          <a:sym typeface="Arial"/>
                        </a:rPr>
                        <a:t>Task Name</a:t>
                      </a:r>
                      <a:endParaRPr lang="th-TH" sz="1400" b="1" i="0" u="none" strike="noStrike" cap="none" dirty="0">
                        <a:solidFill>
                          <a:srgbClr val="18637B"/>
                        </a:solidFill>
                        <a:latin typeface="Roboto Slab"/>
                        <a:ea typeface="Roboto Slab"/>
                        <a:cs typeface="Roboto Slab"/>
                        <a:sym typeface="Arial"/>
                      </a:endParaRPr>
                    </a:p>
                  </a:txBody>
                  <a:tcPr marL="59930" marR="59930" marT="29965" marB="2996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i="0" u="none" strike="noStrike" cap="none" dirty="0">
                          <a:solidFill>
                            <a:srgbClr val="18637B"/>
                          </a:solidFill>
                          <a:latin typeface="Roboto Slab"/>
                          <a:ea typeface="Roboto Slab"/>
                          <a:cs typeface="Roboto Slab"/>
                          <a:sym typeface="Arial"/>
                        </a:rPr>
                        <a:t>Sep</a:t>
                      </a:r>
                    </a:p>
                    <a:p>
                      <a:pPr algn="ctr"/>
                      <a:r>
                        <a:rPr lang="en-US" sz="1400" b="1" i="0" u="none" strike="noStrike" cap="none" dirty="0">
                          <a:solidFill>
                            <a:srgbClr val="18637B"/>
                          </a:solidFill>
                          <a:latin typeface="Roboto Slab"/>
                          <a:ea typeface="Roboto Slab"/>
                          <a:cs typeface="Roboto Slab"/>
                          <a:sym typeface="Arial"/>
                        </a:rPr>
                        <a:t>17</a:t>
                      </a:r>
                      <a:endParaRPr lang="th-TH" sz="1400" b="1" i="0" u="none" strike="noStrike" cap="none" dirty="0">
                        <a:solidFill>
                          <a:srgbClr val="18637B"/>
                        </a:solidFill>
                        <a:latin typeface="Roboto Slab"/>
                        <a:ea typeface="Roboto Slab"/>
                        <a:cs typeface="Roboto Slab"/>
                        <a:sym typeface="Arial"/>
                      </a:endParaRPr>
                    </a:p>
                  </a:txBody>
                  <a:tcPr marL="59930" marR="59930" marT="29965" marB="2996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i="0" u="none" strike="noStrike" cap="none" dirty="0">
                          <a:solidFill>
                            <a:srgbClr val="18637B"/>
                          </a:solidFill>
                          <a:latin typeface="Roboto Slab"/>
                          <a:ea typeface="Roboto Slab"/>
                          <a:cs typeface="Roboto Slab"/>
                          <a:sym typeface="Arial"/>
                        </a:rPr>
                        <a:t>Oct</a:t>
                      </a:r>
                    </a:p>
                    <a:p>
                      <a:pPr algn="ctr"/>
                      <a:r>
                        <a:rPr lang="en-US" sz="1400" b="1" i="0" u="none" strike="noStrike" cap="none" dirty="0">
                          <a:solidFill>
                            <a:srgbClr val="18637B"/>
                          </a:solidFill>
                          <a:latin typeface="Roboto Slab"/>
                          <a:ea typeface="Roboto Slab"/>
                          <a:cs typeface="Roboto Slab"/>
                          <a:sym typeface="Arial"/>
                        </a:rPr>
                        <a:t>17</a:t>
                      </a:r>
                      <a:endParaRPr lang="th-TH" sz="1400" b="1" i="0" u="none" strike="noStrike" cap="none" dirty="0">
                        <a:solidFill>
                          <a:srgbClr val="18637B"/>
                        </a:solidFill>
                        <a:latin typeface="Roboto Slab"/>
                        <a:ea typeface="Roboto Slab"/>
                        <a:cs typeface="Roboto Slab"/>
                        <a:sym typeface="Arial"/>
                      </a:endParaRPr>
                    </a:p>
                  </a:txBody>
                  <a:tcPr marL="59930" marR="59930" marT="29965" marB="2996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i="0" u="none" strike="noStrike" cap="none" dirty="0">
                          <a:solidFill>
                            <a:srgbClr val="18637B"/>
                          </a:solidFill>
                          <a:latin typeface="Roboto Slab"/>
                          <a:ea typeface="Roboto Slab"/>
                          <a:cs typeface="Roboto Slab"/>
                          <a:sym typeface="Arial"/>
                        </a:rPr>
                        <a:t>Nov</a:t>
                      </a:r>
                    </a:p>
                    <a:p>
                      <a:pPr algn="ctr"/>
                      <a:r>
                        <a:rPr lang="en-US" sz="1400" b="1" i="0" u="none" strike="noStrike" cap="none" dirty="0">
                          <a:solidFill>
                            <a:srgbClr val="18637B"/>
                          </a:solidFill>
                          <a:latin typeface="Roboto Slab"/>
                          <a:ea typeface="Roboto Slab"/>
                          <a:cs typeface="Roboto Slab"/>
                          <a:sym typeface="Arial"/>
                        </a:rPr>
                        <a:t>17</a:t>
                      </a:r>
                      <a:endParaRPr lang="th-TH" sz="1400" b="1" i="0" u="none" strike="noStrike" cap="none" dirty="0">
                        <a:solidFill>
                          <a:srgbClr val="18637B"/>
                        </a:solidFill>
                        <a:latin typeface="Roboto Slab"/>
                        <a:ea typeface="Roboto Slab"/>
                        <a:cs typeface="Roboto Slab"/>
                        <a:sym typeface="Arial"/>
                      </a:endParaRPr>
                    </a:p>
                  </a:txBody>
                  <a:tcPr marL="59930" marR="59930" marT="29965" marB="2996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i="0" u="none" strike="noStrike" cap="none" dirty="0">
                          <a:solidFill>
                            <a:srgbClr val="18637B"/>
                          </a:solidFill>
                          <a:latin typeface="Roboto Slab"/>
                          <a:ea typeface="Roboto Slab"/>
                          <a:cs typeface="Roboto Slab"/>
                          <a:sym typeface="Arial"/>
                        </a:rPr>
                        <a:t>Dec</a:t>
                      </a:r>
                    </a:p>
                    <a:p>
                      <a:pPr algn="ctr"/>
                      <a:r>
                        <a:rPr lang="en-US" sz="1400" b="1" i="0" u="none" strike="noStrike" cap="none" dirty="0">
                          <a:solidFill>
                            <a:srgbClr val="18637B"/>
                          </a:solidFill>
                          <a:latin typeface="Roboto Slab"/>
                          <a:ea typeface="Roboto Slab"/>
                          <a:cs typeface="Roboto Slab"/>
                          <a:sym typeface="Arial"/>
                        </a:rPr>
                        <a:t>17</a:t>
                      </a:r>
                      <a:endParaRPr lang="th-TH" sz="1400" b="1" i="0" u="none" strike="noStrike" cap="none" dirty="0">
                        <a:solidFill>
                          <a:srgbClr val="18637B"/>
                        </a:solidFill>
                        <a:latin typeface="Roboto Slab"/>
                        <a:ea typeface="Roboto Slab"/>
                        <a:cs typeface="Roboto Slab"/>
                        <a:sym typeface="Arial"/>
                      </a:endParaRPr>
                    </a:p>
                  </a:txBody>
                  <a:tcPr marL="59930" marR="59930" marT="29965" marB="2996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i="0" u="none" strike="noStrike" cap="none" dirty="0">
                          <a:solidFill>
                            <a:srgbClr val="18637B"/>
                          </a:solidFill>
                          <a:latin typeface="Roboto Slab"/>
                          <a:ea typeface="Roboto Slab"/>
                          <a:cs typeface="Roboto Slab"/>
                          <a:sym typeface="Arial"/>
                        </a:rPr>
                        <a:t>Jan</a:t>
                      </a:r>
                    </a:p>
                    <a:p>
                      <a:pPr algn="ctr"/>
                      <a:r>
                        <a:rPr lang="en-US" sz="1400" b="1" i="0" u="none" strike="noStrike" cap="none" dirty="0">
                          <a:solidFill>
                            <a:srgbClr val="18637B"/>
                          </a:solidFill>
                          <a:latin typeface="Roboto Slab"/>
                          <a:ea typeface="Roboto Slab"/>
                          <a:cs typeface="Roboto Slab"/>
                          <a:sym typeface="Arial"/>
                        </a:rPr>
                        <a:t>18</a:t>
                      </a:r>
                      <a:endParaRPr lang="th-TH" sz="1400" b="1" i="0" u="none" strike="noStrike" cap="none" dirty="0">
                        <a:solidFill>
                          <a:srgbClr val="18637B"/>
                        </a:solidFill>
                        <a:latin typeface="Roboto Slab"/>
                        <a:ea typeface="Roboto Slab"/>
                        <a:cs typeface="Roboto Slab"/>
                        <a:sym typeface="Arial"/>
                      </a:endParaRPr>
                    </a:p>
                  </a:txBody>
                  <a:tcPr marL="59930" marR="59930" marT="29965" marB="2996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i="0" u="none" strike="noStrike" cap="none" dirty="0">
                          <a:solidFill>
                            <a:srgbClr val="18637B"/>
                          </a:solidFill>
                          <a:latin typeface="Roboto Slab"/>
                          <a:ea typeface="Roboto Slab"/>
                          <a:cs typeface="Roboto Slab"/>
                          <a:sym typeface="Arial"/>
                        </a:rPr>
                        <a:t>Feb</a:t>
                      </a:r>
                    </a:p>
                    <a:p>
                      <a:pPr algn="ctr"/>
                      <a:r>
                        <a:rPr lang="en-US" sz="1400" b="1" i="0" u="none" strike="noStrike" cap="none" dirty="0">
                          <a:solidFill>
                            <a:srgbClr val="18637B"/>
                          </a:solidFill>
                          <a:latin typeface="Roboto Slab"/>
                          <a:ea typeface="Roboto Slab"/>
                          <a:cs typeface="Roboto Slab"/>
                          <a:sym typeface="Arial"/>
                        </a:rPr>
                        <a:t>18</a:t>
                      </a:r>
                      <a:endParaRPr lang="th-TH" sz="1400" b="1" i="0" u="none" strike="noStrike" cap="none" dirty="0">
                        <a:solidFill>
                          <a:srgbClr val="18637B"/>
                        </a:solidFill>
                        <a:latin typeface="Roboto Slab"/>
                        <a:ea typeface="Roboto Slab"/>
                        <a:cs typeface="Roboto Slab"/>
                        <a:sym typeface="Arial"/>
                      </a:endParaRPr>
                    </a:p>
                  </a:txBody>
                  <a:tcPr marL="59930" marR="59930" marT="29965" marB="2996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i="0" u="none" strike="noStrike" cap="none" dirty="0">
                          <a:solidFill>
                            <a:srgbClr val="18637B"/>
                          </a:solidFill>
                          <a:latin typeface="Roboto Slab"/>
                          <a:ea typeface="Roboto Slab"/>
                          <a:cs typeface="Roboto Slab"/>
                          <a:sym typeface="Arial"/>
                        </a:rPr>
                        <a:t>Mar</a:t>
                      </a:r>
                    </a:p>
                    <a:p>
                      <a:pPr algn="ctr"/>
                      <a:r>
                        <a:rPr lang="en-US" sz="1400" b="1" i="0" u="none" strike="noStrike" cap="none" dirty="0">
                          <a:solidFill>
                            <a:srgbClr val="18637B"/>
                          </a:solidFill>
                          <a:latin typeface="Roboto Slab"/>
                          <a:ea typeface="Roboto Slab"/>
                          <a:cs typeface="Roboto Slab"/>
                          <a:sym typeface="Arial"/>
                        </a:rPr>
                        <a:t>18</a:t>
                      </a:r>
                      <a:endParaRPr lang="th-TH" sz="1400" b="1" i="0" u="none" strike="noStrike" cap="none" dirty="0">
                        <a:solidFill>
                          <a:srgbClr val="18637B"/>
                        </a:solidFill>
                        <a:latin typeface="Roboto Slab"/>
                        <a:ea typeface="Roboto Slab"/>
                        <a:cs typeface="Roboto Slab"/>
                        <a:sym typeface="Arial"/>
                      </a:endParaRPr>
                    </a:p>
                  </a:txBody>
                  <a:tcPr marL="59930" marR="59930" marT="29965" marB="2996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i="0" u="none" strike="noStrike" cap="none" dirty="0">
                          <a:solidFill>
                            <a:srgbClr val="18637B"/>
                          </a:solidFill>
                          <a:latin typeface="Roboto Slab"/>
                          <a:ea typeface="Roboto Slab"/>
                          <a:cs typeface="Roboto Slab"/>
                          <a:sym typeface="Arial"/>
                        </a:rPr>
                        <a:t>Apr</a:t>
                      </a:r>
                    </a:p>
                    <a:p>
                      <a:pPr algn="ctr"/>
                      <a:r>
                        <a:rPr lang="en-US" sz="1400" b="1" i="0" u="none" strike="noStrike" cap="none" dirty="0">
                          <a:solidFill>
                            <a:srgbClr val="18637B"/>
                          </a:solidFill>
                          <a:latin typeface="Roboto Slab"/>
                          <a:ea typeface="Roboto Slab"/>
                          <a:cs typeface="Roboto Slab"/>
                          <a:sym typeface="Arial"/>
                        </a:rPr>
                        <a:t>18</a:t>
                      </a:r>
                      <a:endParaRPr lang="th-TH" sz="1400" b="1" i="0" u="none" strike="noStrike" cap="none" dirty="0">
                        <a:solidFill>
                          <a:srgbClr val="18637B"/>
                        </a:solidFill>
                        <a:latin typeface="Roboto Slab"/>
                        <a:ea typeface="Roboto Slab"/>
                        <a:cs typeface="Roboto Slab"/>
                        <a:sym typeface="Arial"/>
                      </a:endParaRPr>
                    </a:p>
                  </a:txBody>
                  <a:tcPr marL="59930" marR="59930" marT="29965" marB="2996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3514">
                <a:tc>
                  <a:txBody>
                    <a:bodyPr/>
                    <a:lstStyle/>
                    <a:p>
                      <a:pPr algn="ctr"/>
                      <a:r>
                        <a:rPr lang="en-US" sz="1400" b="1" i="0" u="none" strike="noStrike" cap="none" dirty="0">
                          <a:solidFill>
                            <a:srgbClr val="18637B"/>
                          </a:solidFill>
                          <a:latin typeface="Roboto Slab"/>
                          <a:ea typeface="Roboto Slab"/>
                          <a:cs typeface="Roboto Slab"/>
                          <a:sym typeface="Arial"/>
                        </a:rPr>
                        <a:t>1</a:t>
                      </a:r>
                      <a:endParaRPr lang="th-TH" sz="1400" b="1" i="0" u="none" strike="noStrike" cap="none" dirty="0">
                        <a:solidFill>
                          <a:srgbClr val="18637B"/>
                        </a:solidFill>
                        <a:latin typeface="Roboto Slab"/>
                        <a:ea typeface="Roboto Slab"/>
                        <a:cs typeface="Roboto Slab"/>
                        <a:sym typeface="Arial"/>
                      </a:endParaRPr>
                    </a:p>
                  </a:txBody>
                  <a:tcPr marL="59930" marR="59930" marT="29965" marB="29965"/>
                </a:tc>
                <a:tc>
                  <a:txBody>
                    <a:bodyPr/>
                    <a:lstStyle/>
                    <a:p>
                      <a:pPr algn="l"/>
                      <a:r>
                        <a:rPr lang="th-TH" sz="1400" b="1" i="0" u="none" strike="noStrike" cap="none" dirty="0">
                          <a:solidFill>
                            <a:srgbClr val="18637B"/>
                          </a:solidFill>
                          <a:latin typeface="Roboto Slab"/>
                          <a:ea typeface="Roboto Slab"/>
                          <a:cs typeface="Roboto Slab"/>
                          <a:sym typeface="Arial"/>
                        </a:rPr>
                        <a:t>ศึกษาทฤษฏีที่เกี่ยวข้องและความสำคัญของโครงการ</a:t>
                      </a:r>
                    </a:p>
                  </a:txBody>
                  <a:tcPr marL="59930" marR="59930" marT="29965" marB="29965"/>
                </a:tc>
                <a:tc>
                  <a:txBody>
                    <a:bodyPr/>
                    <a:lstStyle/>
                    <a:p>
                      <a:pPr algn="ctr"/>
                      <a:endParaRPr lang="th-TH" sz="1000" b="1" i="0" u="none" strike="noStrike" cap="none" dirty="0">
                        <a:solidFill>
                          <a:srgbClr val="18637B"/>
                        </a:solidFill>
                        <a:latin typeface="Roboto Slab"/>
                        <a:ea typeface="Roboto Slab"/>
                        <a:cs typeface="Roboto Slab"/>
                        <a:sym typeface="Arial"/>
                      </a:endParaRPr>
                    </a:p>
                  </a:txBody>
                  <a:tcPr marL="59930" marR="59930" marT="29965" marB="29965"/>
                </a:tc>
                <a:tc>
                  <a:txBody>
                    <a:bodyPr/>
                    <a:lstStyle/>
                    <a:p>
                      <a:pPr algn="ctr"/>
                      <a:endParaRPr lang="th-TH" sz="1000" b="1" i="0" u="none" strike="noStrike" cap="none" dirty="0">
                        <a:solidFill>
                          <a:srgbClr val="18637B"/>
                        </a:solidFill>
                        <a:latin typeface="Roboto Slab"/>
                        <a:ea typeface="Roboto Slab"/>
                        <a:cs typeface="Roboto Slab"/>
                        <a:sym typeface="Arial"/>
                      </a:endParaRPr>
                    </a:p>
                  </a:txBody>
                  <a:tcPr marL="59930" marR="59930" marT="29965" marB="29965"/>
                </a:tc>
                <a:tc>
                  <a:txBody>
                    <a:bodyPr/>
                    <a:lstStyle/>
                    <a:p>
                      <a:pPr algn="ctr"/>
                      <a:endParaRPr lang="th-TH" sz="1000" b="1" i="0" u="none" strike="noStrike" cap="none">
                        <a:solidFill>
                          <a:srgbClr val="18637B"/>
                        </a:solidFill>
                        <a:latin typeface="Roboto Slab"/>
                        <a:ea typeface="Roboto Slab"/>
                        <a:cs typeface="Roboto Slab"/>
                        <a:sym typeface="Arial"/>
                      </a:endParaRPr>
                    </a:p>
                  </a:txBody>
                  <a:tcPr marL="59930" marR="59930" marT="29965" marB="29965"/>
                </a:tc>
                <a:tc>
                  <a:txBody>
                    <a:bodyPr/>
                    <a:lstStyle/>
                    <a:p>
                      <a:pPr algn="ctr"/>
                      <a:endParaRPr lang="th-TH" sz="1000" b="1" i="0" u="none" strike="noStrike" cap="none">
                        <a:solidFill>
                          <a:srgbClr val="18637B"/>
                        </a:solidFill>
                        <a:latin typeface="Roboto Slab"/>
                        <a:ea typeface="Roboto Slab"/>
                        <a:cs typeface="Roboto Slab"/>
                        <a:sym typeface="Arial"/>
                      </a:endParaRPr>
                    </a:p>
                  </a:txBody>
                  <a:tcPr marL="59930" marR="59930" marT="29965" marB="29965"/>
                </a:tc>
                <a:tc>
                  <a:txBody>
                    <a:bodyPr/>
                    <a:lstStyle/>
                    <a:p>
                      <a:pPr algn="ctr"/>
                      <a:endParaRPr lang="th-TH" sz="1000" b="1" i="0" u="none" strike="noStrike" cap="none">
                        <a:solidFill>
                          <a:srgbClr val="18637B"/>
                        </a:solidFill>
                        <a:latin typeface="Roboto Slab"/>
                        <a:ea typeface="Roboto Slab"/>
                        <a:cs typeface="Roboto Slab"/>
                        <a:sym typeface="Arial"/>
                      </a:endParaRPr>
                    </a:p>
                  </a:txBody>
                  <a:tcPr marL="59930" marR="59930" marT="29965" marB="29965"/>
                </a:tc>
                <a:tc>
                  <a:txBody>
                    <a:bodyPr/>
                    <a:lstStyle/>
                    <a:p>
                      <a:pPr algn="ctr"/>
                      <a:endParaRPr lang="th-TH" sz="1000" b="1" i="0" u="none" strike="noStrike" cap="none">
                        <a:solidFill>
                          <a:srgbClr val="18637B"/>
                        </a:solidFill>
                        <a:latin typeface="Roboto Slab"/>
                        <a:ea typeface="Roboto Slab"/>
                        <a:cs typeface="Roboto Slab"/>
                        <a:sym typeface="Arial"/>
                      </a:endParaRPr>
                    </a:p>
                  </a:txBody>
                  <a:tcPr marL="59930" marR="59930" marT="29965" marB="29965"/>
                </a:tc>
                <a:tc>
                  <a:txBody>
                    <a:bodyPr/>
                    <a:lstStyle/>
                    <a:p>
                      <a:pPr algn="ctr"/>
                      <a:endParaRPr lang="th-TH" sz="1000" b="1" i="0" u="none" strike="noStrike" cap="none" dirty="0">
                        <a:solidFill>
                          <a:srgbClr val="18637B"/>
                        </a:solidFill>
                        <a:latin typeface="Roboto Slab"/>
                        <a:ea typeface="Roboto Slab"/>
                        <a:cs typeface="Roboto Slab"/>
                        <a:sym typeface="Arial"/>
                      </a:endParaRPr>
                    </a:p>
                  </a:txBody>
                  <a:tcPr marL="59930" marR="59930" marT="29965" marB="29965"/>
                </a:tc>
                <a:tc>
                  <a:txBody>
                    <a:bodyPr/>
                    <a:lstStyle/>
                    <a:p>
                      <a:pPr algn="ctr"/>
                      <a:endParaRPr lang="th-TH" sz="1000" b="1" i="0" u="none" strike="noStrike" cap="none" dirty="0">
                        <a:solidFill>
                          <a:srgbClr val="18637B"/>
                        </a:solidFill>
                        <a:latin typeface="Roboto Slab"/>
                        <a:ea typeface="Roboto Slab"/>
                        <a:cs typeface="Roboto Slab"/>
                        <a:sym typeface="Arial"/>
                      </a:endParaRPr>
                    </a:p>
                  </a:txBody>
                  <a:tcPr marL="59930" marR="59930" marT="29965" marB="2996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13514">
                <a:tc>
                  <a:txBody>
                    <a:bodyPr/>
                    <a:lstStyle/>
                    <a:p>
                      <a:pPr algn="ctr"/>
                      <a:r>
                        <a:rPr lang="en-US" sz="1400" b="1" i="0" u="none" strike="noStrike" cap="none" dirty="0">
                          <a:solidFill>
                            <a:srgbClr val="18637B"/>
                          </a:solidFill>
                          <a:latin typeface="Roboto Slab"/>
                          <a:ea typeface="Roboto Slab"/>
                          <a:cs typeface="Roboto Slab"/>
                          <a:sym typeface="Arial"/>
                        </a:rPr>
                        <a:t>2</a:t>
                      </a:r>
                      <a:endParaRPr lang="th-TH" sz="1400" b="1" i="0" u="none" strike="noStrike" cap="none" dirty="0">
                        <a:solidFill>
                          <a:srgbClr val="18637B"/>
                        </a:solidFill>
                        <a:latin typeface="Roboto Slab"/>
                        <a:ea typeface="Roboto Slab"/>
                        <a:cs typeface="Roboto Slab"/>
                        <a:sym typeface="Arial"/>
                      </a:endParaRPr>
                    </a:p>
                  </a:txBody>
                  <a:tcPr marL="59930" marR="59930" marT="29965" marB="29965"/>
                </a:tc>
                <a:tc>
                  <a:txBody>
                    <a:bodyPr/>
                    <a:lstStyle/>
                    <a:p>
                      <a:pPr algn="l"/>
                      <a:r>
                        <a:rPr lang="th-TH" sz="1400" b="1" i="0" u="none" strike="noStrike" cap="none" dirty="0">
                          <a:solidFill>
                            <a:srgbClr val="18637B"/>
                          </a:solidFill>
                          <a:latin typeface="Roboto Slab"/>
                          <a:ea typeface="Roboto Slab"/>
                          <a:cs typeface="Roboto Slab"/>
                          <a:sym typeface="Arial"/>
                        </a:rPr>
                        <a:t>ศึกษาโครงสร้างข้อมูลและตัวอย่างฐานข้อมูลที่มีอยู่แล้ว</a:t>
                      </a:r>
                    </a:p>
                  </a:txBody>
                  <a:tcPr marL="59930" marR="59930" marT="29965" marB="29965"/>
                </a:tc>
                <a:tc>
                  <a:txBody>
                    <a:bodyPr/>
                    <a:lstStyle/>
                    <a:p>
                      <a:pPr algn="ctr"/>
                      <a:endParaRPr lang="th-TH" sz="1000" b="1" i="0" u="none" strike="noStrike" cap="none" dirty="0">
                        <a:solidFill>
                          <a:srgbClr val="18637B"/>
                        </a:solidFill>
                        <a:latin typeface="Roboto Slab"/>
                        <a:ea typeface="Roboto Slab"/>
                        <a:cs typeface="Roboto Slab"/>
                        <a:sym typeface="Arial"/>
                      </a:endParaRPr>
                    </a:p>
                  </a:txBody>
                  <a:tcPr marL="59930" marR="59930" marT="29965" marB="29965"/>
                </a:tc>
                <a:tc>
                  <a:txBody>
                    <a:bodyPr/>
                    <a:lstStyle/>
                    <a:p>
                      <a:pPr algn="ctr"/>
                      <a:endParaRPr lang="th-TH" sz="1000" b="1" i="0" u="none" strike="noStrike" cap="none">
                        <a:solidFill>
                          <a:srgbClr val="18637B"/>
                        </a:solidFill>
                        <a:latin typeface="Roboto Slab"/>
                        <a:ea typeface="Roboto Slab"/>
                        <a:cs typeface="Roboto Slab"/>
                        <a:sym typeface="Arial"/>
                      </a:endParaRPr>
                    </a:p>
                  </a:txBody>
                  <a:tcPr marL="59930" marR="59930" marT="29965" marB="29965"/>
                </a:tc>
                <a:tc>
                  <a:txBody>
                    <a:bodyPr/>
                    <a:lstStyle/>
                    <a:p>
                      <a:pPr algn="ctr"/>
                      <a:endParaRPr lang="th-TH" sz="1000" b="1" i="0" u="none" strike="noStrike" cap="none">
                        <a:solidFill>
                          <a:srgbClr val="18637B"/>
                        </a:solidFill>
                        <a:latin typeface="Roboto Slab"/>
                        <a:ea typeface="Roboto Slab"/>
                        <a:cs typeface="Roboto Slab"/>
                        <a:sym typeface="Arial"/>
                      </a:endParaRPr>
                    </a:p>
                  </a:txBody>
                  <a:tcPr marL="59930" marR="59930" marT="29965" marB="29965"/>
                </a:tc>
                <a:tc>
                  <a:txBody>
                    <a:bodyPr/>
                    <a:lstStyle/>
                    <a:p>
                      <a:pPr algn="ctr"/>
                      <a:endParaRPr lang="th-TH" sz="1000" b="1" i="0" u="none" strike="noStrike" cap="none">
                        <a:solidFill>
                          <a:srgbClr val="18637B"/>
                        </a:solidFill>
                        <a:latin typeface="Roboto Slab"/>
                        <a:ea typeface="Roboto Slab"/>
                        <a:cs typeface="Roboto Slab"/>
                        <a:sym typeface="Arial"/>
                      </a:endParaRPr>
                    </a:p>
                  </a:txBody>
                  <a:tcPr marL="59930" marR="59930" marT="29965" marB="29965"/>
                </a:tc>
                <a:tc>
                  <a:txBody>
                    <a:bodyPr/>
                    <a:lstStyle/>
                    <a:p>
                      <a:pPr algn="ctr"/>
                      <a:endParaRPr lang="th-TH" sz="1000" b="1" i="0" u="none" strike="noStrike" cap="none">
                        <a:solidFill>
                          <a:srgbClr val="18637B"/>
                        </a:solidFill>
                        <a:latin typeface="Roboto Slab"/>
                        <a:ea typeface="Roboto Slab"/>
                        <a:cs typeface="Roboto Slab"/>
                        <a:sym typeface="Arial"/>
                      </a:endParaRPr>
                    </a:p>
                  </a:txBody>
                  <a:tcPr marL="59930" marR="59930" marT="29965" marB="29965"/>
                </a:tc>
                <a:tc>
                  <a:txBody>
                    <a:bodyPr/>
                    <a:lstStyle/>
                    <a:p>
                      <a:pPr algn="ctr"/>
                      <a:endParaRPr lang="th-TH" sz="1000" b="1" i="0" u="none" strike="noStrike" cap="none">
                        <a:solidFill>
                          <a:srgbClr val="18637B"/>
                        </a:solidFill>
                        <a:latin typeface="Roboto Slab"/>
                        <a:ea typeface="Roboto Slab"/>
                        <a:cs typeface="Roboto Slab"/>
                        <a:sym typeface="Arial"/>
                      </a:endParaRPr>
                    </a:p>
                  </a:txBody>
                  <a:tcPr marL="59930" marR="59930" marT="29965" marB="29965"/>
                </a:tc>
                <a:tc>
                  <a:txBody>
                    <a:bodyPr/>
                    <a:lstStyle/>
                    <a:p>
                      <a:pPr algn="ctr"/>
                      <a:endParaRPr lang="th-TH" sz="1000" b="1" i="0" u="none" strike="noStrike" cap="none">
                        <a:solidFill>
                          <a:srgbClr val="18637B"/>
                        </a:solidFill>
                        <a:latin typeface="Roboto Slab"/>
                        <a:ea typeface="Roboto Slab"/>
                        <a:cs typeface="Roboto Slab"/>
                        <a:sym typeface="Arial"/>
                      </a:endParaRPr>
                    </a:p>
                  </a:txBody>
                  <a:tcPr marL="59930" marR="59930" marT="29965" marB="29965"/>
                </a:tc>
                <a:tc>
                  <a:txBody>
                    <a:bodyPr/>
                    <a:lstStyle/>
                    <a:p>
                      <a:pPr algn="ctr"/>
                      <a:endParaRPr lang="th-TH" sz="1000" b="1" i="0" u="none" strike="noStrike" cap="none" dirty="0">
                        <a:solidFill>
                          <a:srgbClr val="18637B"/>
                        </a:solidFill>
                        <a:latin typeface="Roboto Slab"/>
                        <a:ea typeface="Roboto Slab"/>
                        <a:cs typeface="Roboto Slab"/>
                        <a:sym typeface="Arial"/>
                      </a:endParaRPr>
                    </a:p>
                  </a:txBody>
                  <a:tcPr marL="59930" marR="59930" marT="29965" marB="2996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13514">
                <a:tc>
                  <a:txBody>
                    <a:bodyPr/>
                    <a:lstStyle/>
                    <a:p>
                      <a:pPr algn="ctr"/>
                      <a:r>
                        <a:rPr lang="en-US" sz="1400" b="1" i="0" u="none" strike="noStrike" cap="none" dirty="0">
                          <a:solidFill>
                            <a:srgbClr val="18637B"/>
                          </a:solidFill>
                          <a:latin typeface="Roboto Slab"/>
                          <a:ea typeface="Roboto Slab"/>
                          <a:cs typeface="Roboto Slab"/>
                          <a:sym typeface="Arial"/>
                        </a:rPr>
                        <a:t>3</a:t>
                      </a:r>
                      <a:endParaRPr lang="th-TH" sz="1400" b="1" i="0" u="none" strike="noStrike" cap="none" dirty="0">
                        <a:solidFill>
                          <a:srgbClr val="18637B"/>
                        </a:solidFill>
                        <a:latin typeface="Roboto Slab"/>
                        <a:ea typeface="Roboto Slab"/>
                        <a:cs typeface="Roboto Slab"/>
                        <a:sym typeface="Arial"/>
                      </a:endParaRPr>
                    </a:p>
                  </a:txBody>
                  <a:tcPr marL="59930" marR="59930" marT="29965" marB="29965"/>
                </a:tc>
                <a:tc>
                  <a:txBody>
                    <a:bodyPr/>
                    <a:lstStyle/>
                    <a:p>
                      <a:pPr algn="l"/>
                      <a:r>
                        <a:rPr lang="th-TH" sz="1400" b="1" i="0" u="none" strike="noStrike" cap="none" dirty="0">
                          <a:solidFill>
                            <a:srgbClr val="18637B"/>
                          </a:solidFill>
                          <a:latin typeface="Roboto Slab"/>
                          <a:ea typeface="Roboto Slab"/>
                          <a:cs typeface="Roboto Slab"/>
                          <a:sym typeface="Arial"/>
                        </a:rPr>
                        <a:t>ศึกษาเครื่องมือทำเว็ปแอพลิเคชั่น</a:t>
                      </a:r>
                    </a:p>
                  </a:txBody>
                  <a:tcPr marL="59930" marR="59930" marT="29965" marB="29965"/>
                </a:tc>
                <a:tc>
                  <a:txBody>
                    <a:bodyPr/>
                    <a:lstStyle/>
                    <a:p>
                      <a:pPr algn="ctr"/>
                      <a:endParaRPr lang="th-TH" sz="1000" b="1" i="0" u="none" strike="noStrike" cap="none" dirty="0">
                        <a:solidFill>
                          <a:srgbClr val="18637B"/>
                        </a:solidFill>
                        <a:latin typeface="Roboto Slab"/>
                        <a:ea typeface="Roboto Slab"/>
                        <a:cs typeface="Roboto Slab"/>
                        <a:sym typeface="Arial"/>
                      </a:endParaRPr>
                    </a:p>
                  </a:txBody>
                  <a:tcPr marL="59930" marR="59930" marT="29965" marB="29965"/>
                </a:tc>
                <a:tc>
                  <a:txBody>
                    <a:bodyPr/>
                    <a:lstStyle/>
                    <a:p>
                      <a:pPr algn="ctr"/>
                      <a:endParaRPr lang="th-TH" sz="1000" b="1" i="0" u="none" strike="noStrike" cap="none" dirty="0">
                        <a:solidFill>
                          <a:srgbClr val="18637B"/>
                        </a:solidFill>
                        <a:latin typeface="Roboto Slab"/>
                        <a:ea typeface="Roboto Slab"/>
                        <a:cs typeface="Roboto Slab"/>
                        <a:sym typeface="Arial"/>
                      </a:endParaRPr>
                    </a:p>
                  </a:txBody>
                  <a:tcPr marL="59930" marR="59930" marT="29965" marB="29965"/>
                </a:tc>
                <a:tc>
                  <a:txBody>
                    <a:bodyPr/>
                    <a:lstStyle/>
                    <a:p>
                      <a:pPr algn="ctr"/>
                      <a:endParaRPr lang="th-TH" sz="1000" b="1" i="0" u="none" strike="noStrike" cap="none">
                        <a:solidFill>
                          <a:srgbClr val="18637B"/>
                        </a:solidFill>
                        <a:latin typeface="Roboto Slab"/>
                        <a:ea typeface="Roboto Slab"/>
                        <a:cs typeface="Roboto Slab"/>
                        <a:sym typeface="Arial"/>
                      </a:endParaRPr>
                    </a:p>
                  </a:txBody>
                  <a:tcPr marL="59930" marR="59930" marT="29965" marB="29965"/>
                </a:tc>
                <a:tc>
                  <a:txBody>
                    <a:bodyPr/>
                    <a:lstStyle/>
                    <a:p>
                      <a:pPr algn="ctr"/>
                      <a:endParaRPr lang="th-TH" sz="1000" b="1" i="0" u="none" strike="noStrike" cap="none" dirty="0">
                        <a:solidFill>
                          <a:srgbClr val="18637B"/>
                        </a:solidFill>
                        <a:latin typeface="Roboto Slab"/>
                        <a:ea typeface="Roboto Slab"/>
                        <a:cs typeface="Roboto Slab"/>
                        <a:sym typeface="Arial"/>
                      </a:endParaRPr>
                    </a:p>
                  </a:txBody>
                  <a:tcPr marL="59930" marR="59930" marT="29965" marB="29965"/>
                </a:tc>
                <a:tc>
                  <a:txBody>
                    <a:bodyPr/>
                    <a:lstStyle/>
                    <a:p>
                      <a:pPr algn="ctr"/>
                      <a:endParaRPr lang="th-TH" sz="1000" b="1" i="0" u="none" strike="noStrike" cap="none">
                        <a:solidFill>
                          <a:srgbClr val="18637B"/>
                        </a:solidFill>
                        <a:latin typeface="Roboto Slab"/>
                        <a:ea typeface="Roboto Slab"/>
                        <a:cs typeface="Roboto Slab"/>
                        <a:sym typeface="Arial"/>
                      </a:endParaRPr>
                    </a:p>
                  </a:txBody>
                  <a:tcPr marL="59930" marR="59930" marT="29965" marB="29965"/>
                </a:tc>
                <a:tc>
                  <a:txBody>
                    <a:bodyPr/>
                    <a:lstStyle/>
                    <a:p>
                      <a:pPr algn="ctr"/>
                      <a:endParaRPr lang="th-TH" sz="1000" b="1" i="0" u="none" strike="noStrike" cap="none">
                        <a:solidFill>
                          <a:srgbClr val="18637B"/>
                        </a:solidFill>
                        <a:latin typeface="Roboto Slab"/>
                        <a:ea typeface="Roboto Slab"/>
                        <a:cs typeface="Roboto Slab"/>
                        <a:sym typeface="Arial"/>
                      </a:endParaRPr>
                    </a:p>
                  </a:txBody>
                  <a:tcPr marL="59930" marR="59930" marT="29965" marB="29965"/>
                </a:tc>
                <a:tc>
                  <a:txBody>
                    <a:bodyPr/>
                    <a:lstStyle/>
                    <a:p>
                      <a:pPr algn="ctr"/>
                      <a:endParaRPr lang="th-TH" sz="1000" b="1" i="0" u="none" strike="noStrike" cap="none">
                        <a:solidFill>
                          <a:srgbClr val="18637B"/>
                        </a:solidFill>
                        <a:latin typeface="Roboto Slab"/>
                        <a:ea typeface="Roboto Slab"/>
                        <a:cs typeface="Roboto Slab"/>
                        <a:sym typeface="Arial"/>
                      </a:endParaRPr>
                    </a:p>
                  </a:txBody>
                  <a:tcPr marL="59930" marR="59930" marT="29965" marB="29965"/>
                </a:tc>
                <a:tc>
                  <a:txBody>
                    <a:bodyPr/>
                    <a:lstStyle/>
                    <a:p>
                      <a:pPr algn="ctr"/>
                      <a:endParaRPr lang="th-TH" sz="1000" b="1" i="0" u="none" strike="noStrike" cap="none">
                        <a:solidFill>
                          <a:srgbClr val="18637B"/>
                        </a:solidFill>
                        <a:latin typeface="Roboto Slab"/>
                        <a:ea typeface="Roboto Slab"/>
                        <a:cs typeface="Roboto Slab"/>
                        <a:sym typeface="Arial"/>
                      </a:endParaRPr>
                    </a:p>
                  </a:txBody>
                  <a:tcPr marL="59930" marR="59930" marT="29965" marB="2996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8206">
                <a:tc>
                  <a:txBody>
                    <a:bodyPr/>
                    <a:lstStyle/>
                    <a:p>
                      <a:pPr algn="ctr"/>
                      <a:r>
                        <a:rPr lang="en-US" sz="1400" b="1" i="0" u="none" strike="noStrike" cap="none" dirty="0">
                          <a:solidFill>
                            <a:srgbClr val="18637B"/>
                          </a:solidFill>
                          <a:latin typeface="Roboto Slab"/>
                          <a:ea typeface="Roboto Slab"/>
                          <a:cs typeface="Roboto Slab"/>
                          <a:sym typeface="Arial"/>
                        </a:rPr>
                        <a:t>4</a:t>
                      </a:r>
                      <a:endParaRPr lang="th-TH" sz="1400" b="1" i="0" u="none" strike="noStrike" cap="none" dirty="0">
                        <a:solidFill>
                          <a:srgbClr val="18637B"/>
                        </a:solidFill>
                        <a:latin typeface="Roboto Slab"/>
                        <a:ea typeface="Roboto Slab"/>
                        <a:cs typeface="Roboto Slab"/>
                        <a:sym typeface="Arial"/>
                      </a:endParaRPr>
                    </a:p>
                  </a:txBody>
                  <a:tcPr marL="59930" marR="59930" marT="29965" marB="29965"/>
                </a:tc>
                <a:tc>
                  <a:txBody>
                    <a:bodyPr/>
                    <a:lstStyle/>
                    <a:p>
                      <a:pPr algn="l">
                        <a:tabLst>
                          <a:tab pos="269875" algn="l"/>
                        </a:tabLst>
                      </a:pPr>
                      <a:r>
                        <a:rPr lang="th-TH" sz="1400" b="1" i="0" u="none" strike="noStrike" cap="none" dirty="0">
                          <a:solidFill>
                            <a:srgbClr val="18637B"/>
                          </a:solidFill>
                          <a:latin typeface="Roboto Slab"/>
                          <a:ea typeface="Roboto Slab"/>
                          <a:cs typeface="Roboto Slab"/>
                          <a:sym typeface="Arial"/>
                        </a:rPr>
                        <a:t>สรุปความต้องการพื้นฐานของระบบ</a:t>
                      </a:r>
                    </a:p>
                  </a:txBody>
                  <a:tcPr marL="59930" marR="59930" marT="29965" marB="29965"/>
                </a:tc>
                <a:tc>
                  <a:txBody>
                    <a:bodyPr/>
                    <a:lstStyle/>
                    <a:p>
                      <a:pPr algn="ctr"/>
                      <a:endParaRPr lang="th-TH" sz="1000" b="1" i="0" u="none" strike="noStrike" cap="none" dirty="0">
                        <a:solidFill>
                          <a:srgbClr val="18637B"/>
                        </a:solidFill>
                        <a:latin typeface="Roboto Slab"/>
                        <a:ea typeface="Roboto Slab"/>
                        <a:cs typeface="Roboto Slab"/>
                        <a:sym typeface="Arial"/>
                      </a:endParaRPr>
                    </a:p>
                  </a:txBody>
                  <a:tcPr marL="59930" marR="59930" marT="29965" marB="29965"/>
                </a:tc>
                <a:tc>
                  <a:txBody>
                    <a:bodyPr/>
                    <a:lstStyle/>
                    <a:p>
                      <a:pPr algn="ctr"/>
                      <a:endParaRPr lang="th-TH" sz="1000" b="1" i="0" u="none" strike="noStrike" cap="none">
                        <a:solidFill>
                          <a:srgbClr val="18637B"/>
                        </a:solidFill>
                        <a:latin typeface="Roboto Slab"/>
                        <a:ea typeface="Roboto Slab"/>
                        <a:cs typeface="Roboto Slab"/>
                        <a:sym typeface="Arial"/>
                      </a:endParaRPr>
                    </a:p>
                  </a:txBody>
                  <a:tcPr marL="59930" marR="59930" marT="29965" marB="29965"/>
                </a:tc>
                <a:tc>
                  <a:txBody>
                    <a:bodyPr/>
                    <a:lstStyle/>
                    <a:p>
                      <a:pPr algn="ctr"/>
                      <a:endParaRPr lang="th-TH" sz="1000" b="1" i="0" u="none" strike="noStrike" cap="none" dirty="0">
                        <a:solidFill>
                          <a:srgbClr val="18637B"/>
                        </a:solidFill>
                        <a:latin typeface="Roboto Slab"/>
                        <a:ea typeface="Roboto Slab"/>
                        <a:cs typeface="Roboto Slab"/>
                        <a:sym typeface="Arial"/>
                      </a:endParaRPr>
                    </a:p>
                  </a:txBody>
                  <a:tcPr marL="59930" marR="59930" marT="29965" marB="29965"/>
                </a:tc>
                <a:tc>
                  <a:txBody>
                    <a:bodyPr/>
                    <a:lstStyle/>
                    <a:p>
                      <a:pPr algn="ctr"/>
                      <a:endParaRPr lang="th-TH" sz="1000" b="1" i="0" u="none" strike="noStrike" cap="none">
                        <a:solidFill>
                          <a:srgbClr val="18637B"/>
                        </a:solidFill>
                        <a:latin typeface="Roboto Slab"/>
                        <a:ea typeface="Roboto Slab"/>
                        <a:cs typeface="Roboto Slab"/>
                        <a:sym typeface="Arial"/>
                      </a:endParaRPr>
                    </a:p>
                  </a:txBody>
                  <a:tcPr marL="59930" marR="59930" marT="29965" marB="29965"/>
                </a:tc>
                <a:tc>
                  <a:txBody>
                    <a:bodyPr/>
                    <a:lstStyle/>
                    <a:p>
                      <a:pPr algn="ctr"/>
                      <a:endParaRPr lang="th-TH" sz="1000" b="1" i="0" u="none" strike="noStrike" cap="none">
                        <a:solidFill>
                          <a:srgbClr val="18637B"/>
                        </a:solidFill>
                        <a:latin typeface="Roboto Slab"/>
                        <a:ea typeface="Roboto Slab"/>
                        <a:cs typeface="Roboto Slab"/>
                        <a:sym typeface="Arial"/>
                      </a:endParaRPr>
                    </a:p>
                  </a:txBody>
                  <a:tcPr marL="59930" marR="59930" marT="29965" marB="29965"/>
                </a:tc>
                <a:tc>
                  <a:txBody>
                    <a:bodyPr/>
                    <a:lstStyle/>
                    <a:p>
                      <a:pPr algn="ctr"/>
                      <a:endParaRPr lang="th-TH" sz="1000" b="1" i="0" u="none" strike="noStrike" cap="none">
                        <a:solidFill>
                          <a:srgbClr val="18637B"/>
                        </a:solidFill>
                        <a:latin typeface="Roboto Slab"/>
                        <a:ea typeface="Roboto Slab"/>
                        <a:cs typeface="Roboto Slab"/>
                        <a:sym typeface="Arial"/>
                      </a:endParaRPr>
                    </a:p>
                  </a:txBody>
                  <a:tcPr marL="59930" marR="59930" marT="29965" marB="29965"/>
                </a:tc>
                <a:tc>
                  <a:txBody>
                    <a:bodyPr/>
                    <a:lstStyle/>
                    <a:p>
                      <a:pPr algn="ctr"/>
                      <a:endParaRPr lang="th-TH" sz="1000" b="1" i="0" u="none" strike="noStrike" cap="none">
                        <a:solidFill>
                          <a:srgbClr val="18637B"/>
                        </a:solidFill>
                        <a:latin typeface="Roboto Slab"/>
                        <a:ea typeface="Roboto Slab"/>
                        <a:cs typeface="Roboto Slab"/>
                        <a:sym typeface="Arial"/>
                      </a:endParaRPr>
                    </a:p>
                  </a:txBody>
                  <a:tcPr marL="59930" marR="59930" marT="29965" marB="29965"/>
                </a:tc>
                <a:tc>
                  <a:txBody>
                    <a:bodyPr/>
                    <a:lstStyle/>
                    <a:p>
                      <a:pPr algn="ctr"/>
                      <a:endParaRPr lang="th-TH" sz="1000" b="1" i="0" u="none" strike="noStrike" cap="none">
                        <a:solidFill>
                          <a:srgbClr val="18637B"/>
                        </a:solidFill>
                        <a:latin typeface="Roboto Slab"/>
                        <a:ea typeface="Roboto Slab"/>
                        <a:cs typeface="Roboto Slab"/>
                        <a:sym typeface="Arial"/>
                      </a:endParaRPr>
                    </a:p>
                  </a:txBody>
                  <a:tcPr marL="59930" marR="59930" marT="29965" marB="2996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8206">
                <a:tc>
                  <a:txBody>
                    <a:bodyPr/>
                    <a:lstStyle/>
                    <a:p>
                      <a:pPr algn="ctr"/>
                      <a:r>
                        <a:rPr lang="en-US" sz="1400" b="1" i="0" u="none" strike="noStrike" cap="none" dirty="0">
                          <a:solidFill>
                            <a:srgbClr val="18637B"/>
                          </a:solidFill>
                          <a:latin typeface="Roboto Slab"/>
                          <a:ea typeface="Roboto Slab"/>
                          <a:cs typeface="Roboto Slab"/>
                          <a:sym typeface="Arial"/>
                        </a:rPr>
                        <a:t>5</a:t>
                      </a:r>
                      <a:endParaRPr lang="th-TH" sz="1400" b="1" i="0" u="none" strike="noStrike" cap="none" dirty="0">
                        <a:solidFill>
                          <a:srgbClr val="18637B"/>
                        </a:solidFill>
                        <a:latin typeface="Roboto Slab"/>
                        <a:ea typeface="Roboto Slab"/>
                        <a:cs typeface="Roboto Slab"/>
                        <a:sym typeface="Arial"/>
                      </a:endParaRPr>
                    </a:p>
                  </a:txBody>
                  <a:tcPr marL="59930" marR="59930" marT="29965" marB="29965"/>
                </a:tc>
                <a:tc>
                  <a:txBody>
                    <a:bodyPr/>
                    <a:lstStyle/>
                    <a:p>
                      <a:pPr algn="l">
                        <a:tabLst>
                          <a:tab pos="269875" algn="l"/>
                        </a:tabLst>
                      </a:pPr>
                      <a:r>
                        <a:rPr lang="th-TH" sz="1400" b="1" i="0" u="none" strike="noStrike" cap="none" dirty="0">
                          <a:solidFill>
                            <a:srgbClr val="18637B"/>
                          </a:solidFill>
                          <a:latin typeface="Roboto Slab"/>
                          <a:ea typeface="Roboto Slab"/>
                          <a:cs typeface="Roboto Slab"/>
                          <a:sym typeface="Arial"/>
                        </a:rPr>
                        <a:t>พัฒนาเว็บแอพลิเคชั่น</a:t>
                      </a:r>
                    </a:p>
                  </a:txBody>
                  <a:tcPr marL="59930" marR="59930" marT="29965" marB="29965"/>
                </a:tc>
                <a:tc>
                  <a:txBody>
                    <a:bodyPr/>
                    <a:lstStyle/>
                    <a:p>
                      <a:pPr algn="ctr"/>
                      <a:endParaRPr lang="th-TH" sz="1000" b="1" i="0" u="none" strike="noStrike" cap="none">
                        <a:solidFill>
                          <a:srgbClr val="18637B"/>
                        </a:solidFill>
                        <a:latin typeface="Roboto Slab"/>
                        <a:ea typeface="Roboto Slab"/>
                        <a:cs typeface="Roboto Slab"/>
                        <a:sym typeface="Arial"/>
                      </a:endParaRPr>
                    </a:p>
                  </a:txBody>
                  <a:tcPr marL="59930" marR="59930" marT="29965" marB="29965"/>
                </a:tc>
                <a:tc>
                  <a:txBody>
                    <a:bodyPr/>
                    <a:lstStyle/>
                    <a:p>
                      <a:pPr algn="ctr"/>
                      <a:endParaRPr lang="th-TH" sz="1000" b="1" i="0" u="none" strike="noStrike" cap="none">
                        <a:solidFill>
                          <a:srgbClr val="18637B"/>
                        </a:solidFill>
                        <a:latin typeface="Roboto Slab"/>
                        <a:ea typeface="Roboto Slab"/>
                        <a:cs typeface="Roboto Slab"/>
                        <a:sym typeface="Arial"/>
                      </a:endParaRPr>
                    </a:p>
                  </a:txBody>
                  <a:tcPr marL="59930" marR="59930" marT="29965" marB="29965"/>
                </a:tc>
                <a:tc>
                  <a:txBody>
                    <a:bodyPr/>
                    <a:lstStyle/>
                    <a:p>
                      <a:pPr algn="ctr"/>
                      <a:endParaRPr lang="th-TH" sz="1000" b="1" i="0" u="none" strike="noStrike" cap="none" dirty="0">
                        <a:solidFill>
                          <a:srgbClr val="18637B"/>
                        </a:solidFill>
                        <a:latin typeface="Roboto Slab"/>
                        <a:ea typeface="Roboto Slab"/>
                        <a:cs typeface="Roboto Slab"/>
                        <a:sym typeface="Arial"/>
                      </a:endParaRPr>
                    </a:p>
                  </a:txBody>
                  <a:tcPr marL="59930" marR="59930" marT="29965" marB="29965"/>
                </a:tc>
                <a:tc>
                  <a:txBody>
                    <a:bodyPr/>
                    <a:lstStyle/>
                    <a:p>
                      <a:pPr algn="ctr"/>
                      <a:endParaRPr lang="th-TH" sz="1000" b="1" i="0" u="none" strike="noStrike" cap="none">
                        <a:solidFill>
                          <a:srgbClr val="18637B"/>
                        </a:solidFill>
                        <a:latin typeface="Roboto Slab"/>
                        <a:ea typeface="Roboto Slab"/>
                        <a:cs typeface="Roboto Slab"/>
                        <a:sym typeface="Arial"/>
                      </a:endParaRPr>
                    </a:p>
                  </a:txBody>
                  <a:tcPr marL="59930" marR="59930" marT="29965" marB="29965"/>
                </a:tc>
                <a:tc>
                  <a:txBody>
                    <a:bodyPr/>
                    <a:lstStyle/>
                    <a:p>
                      <a:pPr algn="ctr"/>
                      <a:endParaRPr lang="th-TH" sz="1000" b="1" i="0" u="none" strike="noStrike" cap="none">
                        <a:solidFill>
                          <a:srgbClr val="18637B"/>
                        </a:solidFill>
                        <a:latin typeface="Roboto Slab"/>
                        <a:ea typeface="Roboto Slab"/>
                        <a:cs typeface="Roboto Slab"/>
                        <a:sym typeface="Arial"/>
                      </a:endParaRPr>
                    </a:p>
                  </a:txBody>
                  <a:tcPr marL="59930" marR="59930" marT="29965" marB="29965"/>
                </a:tc>
                <a:tc>
                  <a:txBody>
                    <a:bodyPr/>
                    <a:lstStyle/>
                    <a:p>
                      <a:pPr algn="ctr"/>
                      <a:endParaRPr lang="th-TH" sz="1000" b="1" i="0" u="none" strike="noStrike" cap="none" dirty="0">
                        <a:solidFill>
                          <a:srgbClr val="18637B"/>
                        </a:solidFill>
                        <a:latin typeface="Roboto Slab"/>
                        <a:ea typeface="Roboto Slab"/>
                        <a:cs typeface="Roboto Slab"/>
                        <a:sym typeface="Arial"/>
                      </a:endParaRPr>
                    </a:p>
                  </a:txBody>
                  <a:tcPr marL="59930" marR="59930" marT="29965" marB="29965"/>
                </a:tc>
                <a:tc>
                  <a:txBody>
                    <a:bodyPr/>
                    <a:lstStyle/>
                    <a:p>
                      <a:pPr algn="ctr"/>
                      <a:endParaRPr lang="th-TH" sz="1000" b="1" i="0" u="none" strike="noStrike" cap="none" dirty="0">
                        <a:solidFill>
                          <a:srgbClr val="18637B"/>
                        </a:solidFill>
                        <a:latin typeface="Roboto Slab"/>
                        <a:ea typeface="Roboto Slab"/>
                        <a:cs typeface="Roboto Slab"/>
                        <a:sym typeface="Arial"/>
                      </a:endParaRPr>
                    </a:p>
                  </a:txBody>
                  <a:tcPr marL="59930" marR="59930" marT="29965" marB="29965"/>
                </a:tc>
                <a:tc>
                  <a:txBody>
                    <a:bodyPr/>
                    <a:lstStyle/>
                    <a:p>
                      <a:pPr algn="ctr"/>
                      <a:endParaRPr lang="th-TH" sz="1000" b="1" i="0" u="none" strike="noStrike" cap="none">
                        <a:solidFill>
                          <a:srgbClr val="18637B"/>
                        </a:solidFill>
                        <a:latin typeface="Roboto Slab"/>
                        <a:ea typeface="Roboto Slab"/>
                        <a:cs typeface="Roboto Slab"/>
                        <a:sym typeface="Arial"/>
                      </a:endParaRPr>
                    </a:p>
                  </a:txBody>
                  <a:tcPr marL="59930" marR="59930" marT="29965" marB="2996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48206">
                <a:tc>
                  <a:txBody>
                    <a:bodyPr/>
                    <a:lstStyle/>
                    <a:p>
                      <a:pPr algn="ctr"/>
                      <a:r>
                        <a:rPr lang="en-US" sz="1400" b="1" i="0" u="none" strike="noStrike" cap="none" dirty="0">
                          <a:solidFill>
                            <a:srgbClr val="18637B"/>
                          </a:solidFill>
                          <a:latin typeface="Roboto Slab"/>
                          <a:ea typeface="Roboto Slab"/>
                          <a:cs typeface="Roboto Slab"/>
                          <a:sym typeface="Arial"/>
                        </a:rPr>
                        <a:t>6</a:t>
                      </a:r>
                      <a:endParaRPr lang="th-TH" sz="1400" b="1" i="0" u="none" strike="noStrike" cap="none" dirty="0">
                        <a:solidFill>
                          <a:srgbClr val="18637B"/>
                        </a:solidFill>
                        <a:latin typeface="Roboto Slab"/>
                        <a:ea typeface="Roboto Slab"/>
                        <a:cs typeface="Roboto Slab"/>
                        <a:sym typeface="Arial"/>
                      </a:endParaRPr>
                    </a:p>
                  </a:txBody>
                  <a:tcPr marL="59930" marR="59930" marT="29965" marB="29965"/>
                </a:tc>
                <a:tc>
                  <a:txBody>
                    <a:bodyPr/>
                    <a:lstStyle/>
                    <a:p>
                      <a:pPr algn="l">
                        <a:tabLst>
                          <a:tab pos="269875" algn="l"/>
                        </a:tabLst>
                      </a:pPr>
                      <a:r>
                        <a:rPr lang="th-TH" sz="1400" b="1" i="0" u="none" strike="noStrike" cap="none" dirty="0">
                          <a:solidFill>
                            <a:srgbClr val="18637B"/>
                          </a:solidFill>
                          <a:latin typeface="Roboto Slab"/>
                          <a:ea typeface="Roboto Slab"/>
                          <a:cs typeface="Roboto Slab"/>
                          <a:sym typeface="Arial"/>
                        </a:rPr>
                        <a:t>ทดสอบเว็บแอพลิเคชั่น</a:t>
                      </a:r>
                    </a:p>
                  </a:txBody>
                  <a:tcPr marL="59930" marR="59930" marT="29965" marB="29965"/>
                </a:tc>
                <a:tc>
                  <a:txBody>
                    <a:bodyPr/>
                    <a:lstStyle/>
                    <a:p>
                      <a:pPr algn="ctr"/>
                      <a:endParaRPr lang="th-TH" sz="1000" b="1" i="0" u="none" strike="noStrike" cap="none" dirty="0">
                        <a:solidFill>
                          <a:srgbClr val="18637B"/>
                        </a:solidFill>
                        <a:latin typeface="Roboto Slab"/>
                        <a:ea typeface="Roboto Slab"/>
                        <a:cs typeface="Roboto Slab"/>
                        <a:sym typeface="Arial"/>
                      </a:endParaRPr>
                    </a:p>
                  </a:txBody>
                  <a:tcPr marL="59930" marR="59930" marT="29965" marB="29965"/>
                </a:tc>
                <a:tc>
                  <a:txBody>
                    <a:bodyPr/>
                    <a:lstStyle/>
                    <a:p>
                      <a:pPr algn="ctr"/>
                      <a:endParaRPr lang="th-TH" sz="1000" b="1" i="0" u="none" strike="noStrike" cap="none" dirty="0">
                        <a:solidFill>
                          <a:srgbClr val="18637B"/>
                        </a:solidFill>
                        <a:latin typeface="Roboto Slab"/>
                        <a:ea typeface="Roboto Slab"/>
                        <a:cs typeface="Roboto Slab"/>
                        <a:sym typeface="Arial"/>
                      </a:endParaRPr>
                    </a:p>
                  </a:txBody>
                  <a:tcPr marL="59930" marR="59930" marT="29965" marB="29965"/>
                </a:tc>
                <a:tc>
                  <a:txBody>
                    <a:bodyPr/>
                    <a:lstStyle/>
                    <a:p>
                      <a:pPr algn="ctr"/>
                      <a:endParaRPr lang="th-TH" sz="1000" b="1" i="0" u="none" strike="noStrike" cap="none" dirty="0">
                        <a:solidFill>
                          <a:srgbClr val="18637B"/>
                        </a:solidFill>
                        <a:latin typeface="Roboto Slab"/>
                        <a:ea typeface="Roboto Slab"/>
                        <a:cs typeface="Roboto Slab"/>
                        <a:sym typeface="Arial"/>
                      </a:endParaRPr>
                    </a:p>
                  </a:txBody>
                  <a:tcPr marL="59930" marR="59930" marT="29965" marB="29965"/>
                </a:tc>
                <a:tc>
                  <a:txBody>
                    <a:bodyPr/>
                    <a:lstStyle/>
                    <a:p>
                      <a:pPr algn="ctr"/>
                      <a:endParaRPr lang="th-TH" sz="1000" b="1" i="0" u="none" strike="noStrike" cap="none" dirty="0">
                        <a:solidFill>
                          <a:srgbClr val="18637B"/>
                        </a:solidFill>
                        <a:latin typeface="Roboto Slab"/>
                        <a:ea typeface="Roboto Slab"/>
                        <a:cs typeface="Roboto Slab"/>
                        <a:sym typeface="Arial"/>
                      </a:endParaRPr>
                    </a:p>
                  </a:txBody>
                  <a:tcPr marL="59930" marR="59930" marT="29965" marB="29965"/>
                </a:tc>
                <a:tc>
                  <a:txBody>
                    <a:bodyPr/>
                    <a:lstStyle/>
                    <a:p>
                      <a:pPr algn="ctr"/>
                      <a:endParaRPr lang="th-TH" sz="1000" b="1" i="0" u="none" strike="noStrike" cap="none">
                        <a:solidFill>
                          <a:srgbClr val="18637B"/>
                        </a:solidFill>
                        <a:latin typeface="Roboto Slab"/>
                        <a:ea typeface="Roboto Slab"/>
                        <a:cs typeface="Roboto Slab"/>
                        <a:sym typeface="Arial"/>
                      </a:endParaRPr>
                    </a:p>
                  </a:txBody>
                  <a:tcPr marL="59930" marR="59930" marT="29965" marB="29965"/>
                </a:tc>
                <a:tc>
                  <a:txBody>
                    <a:bodyPr/>
                    <a:lstStyle/>
                    <a:p>
                      <a:pPr algn="ctr"/>
                      <a:endParaRPr lang="th-TH" sz="1000" b="1" i="0" u="none" strike="noStrike" cap="none">
                        <a:solidFill>
                          <a:srgbClr val="18637B"/>
                        </a:solidFill>
                        <a:latin typeface="Roboto Slab"/>
                        <a:ea typeface="Roboto Slab"/>
                        <a:cs typeface="Roboto Slab"/>
                        <a:sym typeface="Arial"/>
                      </a:endParaRPr>
                    </a:p>
                  </a:txBody>
                  <a:tcPr marL="59930" marR="59930" marT="29965" marB="29965"/>
                </a:tc>
                <a:tc>
                  <a:txBody>
                    <a:bodyPr/>
                    <a:lstStyle/>
                    <a:p>
                      <a:pPr algn="ctr"/>
                      <a:endParaRPr lang="th-TH" sz="1000" b="1" i="0" u="none" strike="noStrike" cap="none" dirty="0">
                        <a:solidFill>
                          <a:srgbClr val="18637B"/>
                        </a:solidFill>
                        <a:latin typeface="Roboto Slab"/>
                        <a:ea typeface="Roboto Slab"/>
                        <a:cs typeface="Roboto Slab"/>
                        <a:sym typeface="Arial"/>
                      </a:endParaRPr>
                    </a:p>
                  </a:txBody>
                  <a:tcPr marL="59930" marR="59930" marT="29965" marB="29965"/>
                </a:tc>
                <a:tc>
                  <a:txBody>
                    <a:bodyPr/>
                    <a:lstStyle/>
                    <a:p>
                      <a:pPr algn="ctr"/>
                      <a:endParaRPr lang="th-TH" sz="1000" b="1" i="0" u="none" strike="noStrike" cap="none" dirty="0">
                        <a:solidFill>
                          <a:srgbClr val="18637B"/>
                        </a:solidFill>
                        <a:latin typeface="Roboto Slab"/>
                        <a:ea typeface="Roboto Slab"/>
                        <a:cs typeface="Roboto Slab"/>
                        <a:sym typeface="Arial"/>
                      </a:endParaRPr>
                    </a:p>
                  </a:txBody>
                  <a:tcPr marL="59930" marR="59930" marT="29965" marB="2996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48206">
                <a:tc>
                  <a:txBody>
                    <a:bodyPr/>
                    <a:lstStyle/>
                    <a:p>
                      <a:pPr algn="ctr"/>
                      <a:r>
                        <a:rPr lang="en-US" sz="1400" b="1" i="0" u="none" strike="noStrike" cap="none" dirty="0">
                          <a:solidFill>
                            <a:srgbClr val="18637B"/>
                          </a:solidFill>
                          <a:latin typeface="Roboto Slab"/>
                          <a:ea typeface="Roboto Slab"/>
                          <a:cs typeface="Roboto Slab"/>
                          <a:sym typeface="Arial"/>
                        </a:rPr>
                        <a:t>7</a:t>
                      </a:r>
                      <a:endParaRPr lang="th-TH" sz="1400" b="1" i="0" u="none" strike="noStrike" cap="none" dirty="0">
                        <a:solidFill>
                          <a:srgbClr val="18637B"/>
                        </a:solidFill>
                        <a:latin typeface="Roboto Slab"/>
                        <a:ea typeface="Roboto Slab"/>
                        <a:cs typeface="Roboto Slab"/>
                        <a:sym typeface="Arial"/>
                      </a:endParaRPr>
                    </a:p>
                  </a:txBody>
                  <a:tcPr marL="59930" marR="59930" marT="29965" marB="29965"/>
                </a:tc>
                <a:tc>
                  <a:txBody>
                    <a:bodyPr/>
                    <a:lstStyle/>
                    <a:p>
                      <a:pPr algn="l">
                        <a:tabLst>
                          <a:tab pos="269875" algn="l"/>
                        </a:tabLst>
                      </a:pPr>
                      <a:r>
                        <a:rPr lang="th-TH" sz="1400" b="1" i="0" u="none" strike="noStrike" cap="none" dirty="0">
                          <a:solidFill>
                            <a:srgbClr val="18637B"/>
                          </a:solidFill>
                          <a:latin typeface="Roboto Slab"/>
                          <a:ea typeface="Roboto Slab"/>
                          <a:cs typeface="Roboto Slab"/>
                          <a:sym typeface="Arial"/>
                        </a:rPr>
                        <a:t>จัดทำรูปเล่มรายงาน</a:t>
                      </a:r>
                    </a:p>
                  </a:txBody>
                  <a:tcPr marL="59930" marR="59930" marT="29965" marB="29965"/>
                </a:tc>
                <a:tc>
                  <a:txBody>
                    <a:bodyPr/>
                    <a:lstStyle/>
                    <a:p>
                      <a:pPr algn="ctr"/>
                      <a:endParaRPr lang="th-TH" sz="1000" b="1" i="0" u="none" strike="noStrike" cap="none" dirty="0">
                        <a:solidFill>
                          <a:srgbClr val="18637B"/>
                        </a:solidFill>
                        <a:latin typeface="Roboto Slab"/>
                        <a:ea typeface="Roboto Slab"/>
                        <a:cs typeface="Roboto Slab"/>
                        <a:sym typeface="Arial"/>
                      </a:endParaRPr>
                    </a:p>
                  </a:txBody>
                  <a:tcPr marL="59930" marR="59930" marT="29965" marB="29965"/>
                </a:tc>
                <a:tc>
                  <a:txBody>
                    <a:bodyPr/>
                    <a:lstStyle/>
                    <a:p>
                      <a:pPr algn="ctr"/>
                      <a:endParaRPr lang="th-TH" sz="1000" b="1" i="0" u="none" strike="noStrike" cap="none" dirty="0">
                        <a:solidFill>
                          <a:srgbClr val="18637B"/>
                        </a:solidFill>
                        <a:latin typeface="Roboto Slab"/>
                        <a:ea typeface="Roboto Slab"/>
                        <a:cs typeface="Roboto Slab"/>
                        <a:sym typeface="Arial"/>
                      </a:endParaRPr>
                    </a:p>
                  </a:txBody>
                  <a:tcPr marL="59930" marR="59930" marT="29965" marB="29965"/>
                </a:tc>
                <a:tc>
                  <a:txBody>
                    <a:bodyPr/>
                    <a:lstStyle/>
                    <a:p>
                      <a:pPr algn="ctr"/>
                      <a:endParaRPr lang="th-TH" sz="1000" b="1" i="0" u="none" strike="noStrike" cap="none" dirty="0">
                        <a:solidFill>
                          <a:srgbClr val="18637B"/>
                        </a:solidFill>
                        <a:latin typeface="Roboto Slab"/>
                        <a:ea typeface="Roboto Slab"/>
                        <a:cs typeface="Roboto Slab"/>
                        <a:sym typeface="Arial"/>
                      </a:endParaRPr>
                    </a:p>
                  </a:txBody>
                  <a:tcPr marL="59930" marR="59930" marT="29965" marB="29965"/>
                </a:tc>
                <a:tc>
                  <a:txBody>
                    <a:bodyPr/>
                    <a:lstStyle/>
                    <a:p>
                      <a:pPr algn="ctr"/>
                      <a:endParaRPr lang="th-TH" sz="1000" b="1" i="0" u="none" strike="noStrike" cap="none" dirty="0">
                        <a:solidFill>
                          <a:srgbClr val="18637B"/>
                        </a:solidFill>
                        <a:latin typeface="Roboto Slab"/>
                        <a:ea typeface="Roboto Slab"/>
                        <a:cs typeface="Roboto Slab"/>
                        <a:sym typeface="Arial"/>
                      </a:endParaRPr>
                    </a:p>
                  </a:txBody>
                  <a:tcPr marL="59930" marR="59930" marT="29965" marB="29965"/>
                </a:tc>
                <a:tc>
                  <a:txBody>
                    <a:bodyPr/>
                    <a:lstStyle/>
                    <a:p>
                      <a:pPr algn="ctr"/>
                      <a:endParaRPr lang="th-TH" sz="1000" b="1" i="0" u="none" strike="noStrike" cap="none" dirty="0">
                        <a:solidFill>
                          <a:srgbClr val="18637B"/>
                        </a:solidFill>
                        <a:latin typeface="Roboto Slab"/>
                        <a:ea typeface="Roboto Slab"/>
                        <a:cs typeface="Roboto Slab"/>
                        <a:sym typeface="Arial"/>
                      </a:endParaRPr>
                    </a:p>
                  </a:txBody>
                  <a:tcPr marL="59930" marR="59930" marT="29965" marB="29965"/>
                </a:tc>
                <a:tc>
                  <a:txBody>
                    <a:bodyPr/>
                    <a:lstStyle/>
                    <a:p>
                      <a:pPr algn="ctr"/>
                      <a:endParaRPr lang="th-TH" sz="1000" b="1" i="0" u="none" strike="noStrike" cap="none" dirty="0">
                        <a:solidFill>
                          <a:srgbClr val="18637B"/>
                        </a:solidFill>
                        <a:latin typeface="Roboto Slab"/>
                        <a:ea typeface="Roboto Slab"/>
                        <a:cs typeface="Roboto Slab"/>
                        <a:sym typeface="Arial"/>
                      </a:endParaRPr>
                    </a:p>
                  </a:txBody>
                  <a:tcPr marL="59930" marR="59930" marT="29965" marB="29965"/>
                </a:tc>
                <a:tc>
                  <a:txBody>
                    <a:bodyPr/>
                    <a:lstStyle/>
                    <a:p>
                      <a:pPr algn="ctr"/>
                      <a:endParaRPr lang="th-TH" sz="1000" b="1" i="0" u="none" strike="noStrike" cap="none" dirty="0">
                        <a:solidFill>
                          <a:srgbClr val="18637B"/>
                        </a:solidFill>
                        <a:latin typeface="Roboto Slab"/>
                        <a:ea typeface="Roboto Slab"/>
                        <a:cs typeface="Roboto Slab"/>
                        <a:sym typeface="Arial"/>
                      </a:endParaRPr>
                    </a:p>
                  </a:txBody>
                  <a:tcPr marL="59930" marR="59930" marT="29965" marB="29965"/>
                </a:tc>
                <a:tc>
                  <a:txBody>
                    <a:bodyPr/>
                    <a:lstStyle/>
                    <a:p>
                      <a:pPr algn="ctr"/>
                      <a:endParaRPr lang="th-TH" sz="1000" b="1" i="0" u="none" strike="noStrike" cap="none" dirty="0">
                        <a:solidFill>
                          <a:srgbClr val="18637B"/>
                        </a:solidFill>
                        <a:latin typeface="Roboto Slab"/>
                        <a:ea typeface="Roboto Slab"/>
                        <a:cs typeface="Roboto Slab"/>
                        <a:sym typeface="Arial"/>
                      </a:endParaRPr>
                    </a:p>
                  </a:txBody>
                  <a:tcPr marL="59930" marR="59930" marT="29965" marB="2996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2" name="สี่เหลี่ยมผืนผ้า 7">
            <a:extLst>
              <a:ext uri="{FF2B5EF4-FFF2-40B4-BE49-F238E27FC236}">
                <a16:creationId xmlns:a16="http://schemas.microsoft.com/office/drawing/2014/main" id="{0226377A-4E3D-4798-9618-8A7A71893EE6}"/>
              </a:ext>
            </a:extLst>
          </p:cNvPr>
          <p:cNvSpPr/>
          <p:nvPr/>
        </p:nvSpPr>
        <p:spPr>
          <a:xfrm flipV="1">
            <a:off x="7569197" y="1762498"/>
            <a:ext cx="1328377" cy="594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th-TH" dirty="0"/>
          </a:p>
        </p:txBody>
      </p:sp>
      <p:sp>
        <p:nvSpPr>
          <p:cNvPr id="36" name="สี่เหลี่ยมผืนผ้า 7">
            <a:extLst>
              <a:ext uri="{FF2B5EF4-FFF2-40B4-BE49-F238E27FC236}">
                <a16:creationId xmlns:a16="http://schemas.microsoft.com/office/drawing/2014/main" id="{C5BE78F6-7935-4B50-BEE0-B8C1D7F5276A}"/>
              </a:ext>
            </a:extLst>
          </p:cNvPr>
          <p:cNvSpPr/>
          <p:nvPr/>
        </p:nvSpPr>
        <p:spPr>
          <a:xfrm flipV="1">
            <a:off x="8137242" y="2503720"/>
            <a:ext cx="1244652" cy="594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th-TH" dirty="0"/>
          </a:p>
        </p:txBody>
      </p:sp>
      <p:sp>
        <p:nvSpPr>
          <p:cNvPr id="37" name="สี่เหลี่ยมผืนผ้า 7">
            <a:extLst>
              <a:ext uri="{FF2B5EF4-FFF2-40B4-BE49-F238E27FC236}">
                <a16:creationId xmlns:a16="http://schemas.microsoft.com/office/drawing/2014/main" id="{0DC3D264-F20C-489E-B37E-1F1545565E27}"/>
              </a:ext>
            </a:extLst>
          </p:cNvPr>
          <p:cNvSpPr/>
          <p:nvPr/>
        </p:nvSpPr>
        <p:spPr>
          <a:xfrm flipV="1">
            <a:off x="8569800" y="3204467"/>
            <a:ext cx="1800833" cy="5556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th-TH"/>
          </a:p>
        </p:txBody>
      </p:sp>
      <p:sp>
        <p:nvSpPr>
          <p:cNvPr id="38" name="สี่เหลี่ยมผืนผ้า 7">
            <a:extLst>
              <a:ext uri="{FF2B5EF4-FFF2-40B4-BE49-F238E27FC236}">
                <a16:creationId xmlns:a16="http://schemas.microsoft.com/office/drawing/2014/main" id="{6679AE01-EC58-43E9-9640-B065337BF288}"/>
              </a:ext>
            </a:extLst>
          </p:cNvPr>
          <p:cNvSpPr/>
          <p:nvPr/>
        </p:nvSpPr>
        <p:spPr>
          <a:xfrm flipV="1">
            <a:off x="9092182" y="3891353"/>
            <a:ext cx="289712" cy="4056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th-TH"/>
          </a:p>
        </p:txBody>
      </p:sp>
      <p:sp>
        <p:nvSpPr>
          <p:cNvPr id="39" name="สี่เหลี่ยมผืนผ้า 7">
            <a:extLst>
              <a:ext uri="{FF2B5EF4-FFF2-40B4-BE49-F238E27FC236}">
                <a16:creationId xmlns:a16="http://schemas.microsoft.com/office/drawing/2014/main" id="{4B119142-4FB8-4A5E-8A14-7917A1C7E3EF}"/>
              </a:ext>
            </a:extLst>
          </p:cNvPr>
          <p:cNvSpPr/>
          <p:nvPr/>
        </p:nvSpPr>
        <p:spPr>
          <a:xfrm flipV="1">
            <a:off x="9037171" y="4455804"/>
            <a:ext cx="1876156" cy="4056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th-TH"/>
          </a:p>
        </p:txBody>
      </p:sp>
      <p:sp>
        <p:nvSpPr>
          <p:cNvPr id="40" name="สี่เหลี่ยมผืนผ้า 7">
            <a:extLst>
              <a:ext uri="{FF2B5EF4-FFF2-40B4-BE49-F238E27FC236}">
                <a16:creationId xmlns:a16="http://schemas.microsoft.com/office/drawing/2014/main" id="{0E3081AA-877E-4855-A221-C2BEF69E6D1B}"/>
              </a:ext>
            </a:extLst>
          </p:cNvPr>
          <p:cNvSpPr/>
          <p:nvPr/>
        </p:nvSpPr>
        <p:spPr>
          <a:xfrm flipV="1">
            <a:off x="9569564" y="5038121"/>
            <a:ext cx="1804679" cy="4056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th-TH"/>
          </a:p>
        </p:txBody>
      </p:sp>
      <p:sp>
        <p:nvSpPr>
          <p:cNvPr id="41" name="สี่เหลี่ยมผืนผ้า 7">
            <a:extLst>
              <a:ext uri="{FF2B5EF4-FFF2-40B4-BE49-F238E27FC236}">
                <a16:creationId xmlns:a16="http://schemas.microsoft.com/office/drawing/2014/main" id="{B09A622B-461E-4605-B56C-E2C5DEE7F21D}"/>
              </a:ext>
            </a:extLst>
          </p:cNvPr>
          <p:cNvSpPr/>
          <p:nvPr/>
        </p:nvSpPr>
        <p:spPr>
          <a:xfrm flipV="1">
            <a:off x="11040555" y="5582598"/>
            <a:ext cx="333689" cy="4056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4605538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2EAA809E-9ED4-467B-9FEA-8650166F131E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B1B2C71-9154-4F87-876B-2C5247282E7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166CB913-1233-494F-B1BC-03CED0745E03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899D8977-5473-482F-BDA7-24D7C5042EC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1ECA4FE-7D2F-4576-B767-3A5F5ABFE90F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 useBgFill="1">
          <p:nvSpPr>
            <p:cNvPr id="16" name="Rectangle 15">
              <a:extLst>
                <a:ext uri="{FF2B5EF4-FFF2-40B4-BE49-F238E27FC236}">
                  <a16:creationId xmlns:a16="http://schemas.microsoft.com/office/drawing/2014/main" id="{5969441E-5462-4859-86CD-1737FDE3604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596BD4B5-6833-40CC-96FE-EDC67563426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81F53E2-F556-42FA-8D24-113839EE19F8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58249" y="4166888"/>
            <a:ext cx="675502" cy="0"/>
          </a:xfrm>
          <a:prstGeom prst="line">
            <a:avLst/>
          </a:prstGeom>
          <a:ln w="127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C46F739D-FE3C-4680-86C4-75E48AD965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3171" y="1169773"/>
            <a:ext cx="8825658" cy="287016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b="1" dirty="0" err="1">
                <a:solidFill>
                  <a:schemeClr val="tx1"/>
                </a:solidFill>
              </a:rPr>
              <a:t>ผลการศึกษาเบื้องต้น</a:t>
            </a:r>
            <a:endParaRPr lang="en-US" sz="66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18089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2EAA809E-9ED4-467B-9FEA-8650166F131E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B1B2C71-9154-4F87-876B-2C5247282E7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166CB913-1233-494F-B1BC-03CED0745E03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899D8977-5473-482F-BDA7-24D7C5042EC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1ECA4FE-7D2F-4576-B767-3A5F5ABFE90F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 useBgFill="1">
          <p:nvSpPr>
            <p:cNvPr id="14" name="Rectangle 13">
              <a:extLst>
                <a:ext uri="{FF2B5EF4-FFF2-40B4-BE49-F238E27FC236}">
                  <a16:creationId xmlns:a16="http://schemas.microsoft.com/office/drawing/2014/main" id="{5969441E-5462-4859-86CD-1737FDE3604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596BD4B5-6833-40CC-96FE-EDC67563426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81F53E2-F556-42FA-8D24-113839EE19F8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58249" y="4166888"/>
            <a:ext cx="675502" cy="0"/>
          </a:xfrm>
          <a:prstGeom prst="line">
            <a:avLst/>
          </a:prstGeom>
          <a:ln w="127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0E3C2AB0-6378-41B7-8B1A-86324A3AE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3171" y="1169773"/>
            <a:ext cx="8825658" cy="287016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b="1" dirty="0" err="1">
                <a:solidFill>
                  <a:schemeClr val="tx1"/>
                </a:solidFill>
              </a:rPr>
              <a:t>ที่มาและความสำคัญ</a:t>
            </a:r>
            <a:endParaRPr lang="en-US" sz="66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42377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15DECA11-8F23-4BFB-819D-1C5A97840DE0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4DBF623-F256-43E8-93AC-B5467A91FD2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 useBgFill="1">
          <p:nvSpPr>
            <p:cNvPr id="10" name="Freeform 5">
              <a:extLst>
                <a:ext uri="{FF2B5EF4-FFF2-40B4-BE49-F238E27FC236}">
                  <a16:creationId xmlns:a16="http://schemas.microsoft.com/office/drawing/2014/main" id="{B6AB7373-B022-4BA1-B8E7-D2C342475F5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ln>
              <a:noFill/>
            </a:ln>
          </p:spPr>
        </p:sp>
      </p:grp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0BFF7C8-A0F2-492C-AD80-E74CED0D1B8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838669">
            <a:off x="2884218" y="1683278"/>
            <a:ext cx="2934265" cy="437897"/>
          </a:xfrm>
          <a:custGeom>
            <a:avLst/>
            <a:gdLst>
              <a:gd name="connsiteX0" fmla="*/ 2934265 w 2934265"/>
              <a:gd name="connsiteY0" fmla="*/ 0 h 437897"/>
              <a:gd name="connsiteX1" fmla="*/ 2888069 w 2934265"/>
              <a:gd name="connsiteY1" fmla="*/ 437897 h 437897"/>
              <a:gd name="connsiteX2" fmla="*/ 2791337 w 2934265"/>
              <a:gd name="connsiteY2" fmla="*/ 437084 h 437897"/>
              <a:gd name="connsiteX3" fmla="*/ 25070 w 2934265"/>
              <a:gd name="connsiteY3" fmla="*/ 208388 h 437897"/>
              <a:gd name="connsiteX4" fmla="*/ 0 w 2934265"/>
              <a:gd name="connsiteY4" fmla="*/ 141220 h 437897"/>
              <a:gd name="connsiteX5" fmla="*/ 157202 w 2934265"/>
              <a:gd name="connsiteY5" fmla="*/ 150137 h 437897"/>
              <a:gd name="connsiteX6" fmla="*/ 237720 w 2934265"/>
              <a:gd name="connsiteY6" fmla="*/ 153470 h 437897"/>
              <a:gd name="connsiteX7" fmla="*/ 320008 w 2934265"/>
              <a:gd name="connsiteY7" fmla="*/ 156970 h 437897"/>
              <a:gd name="connsiteX8" fmla="*/ 403475 w 2934265"/>
              <a:gd name="connsiteY8" fmla="*/ 160304 h 437897"/>
              <a:gd name="connsiteX9" fmla="*/ 487532 w 2934265"/>
              <a:gd name="connsiteY9" fmla="*/ 162387 h 437897"/>
              <a:gd name="connsiteX10" fmla="*/ 573065 w 2934265"/>
              <a:gd name="connsiteY10" fmla="*/ 164387 h 437897"/>
              <a:gd name="connsiteX11" fmla="*/ 660071 w 2934265"/>
              <a:gd name="connsiteY11" fmla="*/ 166470 h 437897"/>
              <a:gd name="connsiteX12" fmla="*/ 748258 w 2934265"/>
              <a:gd name="connsiteY12" fmla="*/ 167887 h 437897"/>
              <a:gd name="connsiteX13" fmla="*/ 837329 w 2934265"/>
              <a:gd name="connsiteY13" fmla="*/ 167887 h 437897"/>
              <a:gd name="connsiteX14" fmla="*/ 927580 w 2934265"/>
              <a:gd name="connsiteY14" fmla="*/ 168470 h 437897"/>
              <a:gd name="connsiteX15" fmla="*/ 1018716 w 2934265"/>
              <a:gd name="connsiteY15" fmla="*/ 167887 h 437897"/>
              <a:gd name="connsiteX16" fmla="*/ 1110736 w 2934265"/>
              <a:gd name="connsiteY16" fmla="*/ 166470 h 437897"/>
              <a:gd name="connsiteX17" fmla="*/ 1203052 w 2934265"/>
              <a:gd name="connsiteY17" fmla="*/ 165137 h 437897"/>
              <a:gd name="connsiteX18" fmla="*/ 1296547 w 2934265"/>
              <a:gd name="connsiteY18" fmla="*/ 162387 h 437897"/>
              <a:gd name="connsiteX19" fmla="*/ 1391222 w 2934265"/>
              <a:gd name="connsiteY19" fmla="*/ 159720 h 437897"/>
              <a:gd name="connsiteX20" fmla="*/ 1485308 w 2934265"/>
              <a:gd name="connsiteY20" fmla="*/ 156220 h 437897"/>
              <a:gd name="connsiteX21" fmla="*/ 1580573 w 2934265"/>
              <a:gd name="connsiteY21" fmla="*/ 151553 h 437897"/>
              <a:gd name="connsiteX22" fmla="*/ 1677017 w 2934265"/>
              <a:gd name="connsiteY22" fmla="*/ 146053 h 437897"/>
              <a:gd name="connsiteX23" fmla="*/ 1773462 w 2934265"/>
              <a:gd name="connsiteY23" fmla="*/ 140636 h 437897"/>
              <a:gd name="connsiteX24" fmla="*/ 1869907 w 2934265"/>
              <a:gd name="connsiteY24" fmla="*/ 133720 h 437897"/>
              <a:gd name="connsiteX25" fmla="*/ 1968121 w 2934265"/>
              <a:gd name="connsiteY25" fmla="*/ 125553 h 437897"/>
              <a:gd name="connsiteX26" fmla="*/ 2064566 w 2934265"/>
              <a:gd name="connsiteY26" fmla="*/ 117386 h 437897"/>
              <a:gd name="connsiteX27" fmla="*/ 2162780 w 2934265"/>
              <a:gd name="connsiteY27" fmla="*/ 107802 h 437897"/>
              <a:gd name="connsiteX28" fmla="*/ 2261880 w 2934265"/>
              <a:gd name="connsiteY28" fmla="*/ 97552 h 437897"/>
              <a:gd name="connsiteX29" fmla="*/ 2359209 w 2934265"/>
              <a:gd name="connsiteY29" fmla="*/ 86635 h 437897"/>
              <a:gd name="connsiteX30" fmla="*/ 2457718 w 2934265"/>
              <a:gd name="connsiteY30" fmla="*/ 73802 h 437897"/>
              <a:gd name="connsiteX31" fmla="*/ 2556228 w 2934265"/>
              <a:gd name="connsiteY31" fmla="*/ 60135 h 437897"/>
              <a:gd name="connsiteX32" fmla="*/ 2654737 w 2934265"/>
              <a:gd name="connsiteY32" fmla="*/ 46552 h 437897"/>
              <a:gd name="connsiteX33" fmla="*/ 2752951 w 2934265"/>
              <a:gd name="connsiteY33" fmla="*/ 30718 h 437897"/>
              <a:gd name="connsiteX34" fmla="*/ 2851166 w 2934265"/>
              <a:gd name="connsiteY34" fmla="*/ 14384 h 437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2934265" h="437897">
                <a:moveTo>
                  <a:pt x="2934265" y="0"/>
                </a:moveTo>
                <a:lnTo>
                  <a:pt x="2888069" y="437897"/>
                </a:lnTo>
                <a:lnTo>
                  <a:pt x="2791337" y="437084"/>
                </a:lnTo>
                <a:cubicBezTo>
                  <a:pt x="2010492" y="424446"/>
                  <a:pt x="481578" y="316124"/>
                  <a:pt x="25070" y="208388"/>
                </a:cubicBezTo>
                <a:cubicBezTo>
                  <a:pt x="16811" y="185970"/>
                  <a:pt x="8258" y="163637"/>
                  <a:pt x="0" y="141220"/>
                </a:cubicBezTo>
                <a:lnTo>
                  <a:pt x="157202" y="150137"/>
                </a:lnTo>
                <a:lnTo>
                  <a:pt x="237720" y="153470"/>
                </a:lnTo>
                <a:lnTo>
                  <a:pt x="320008" y="156970"/>
                </a:lnTo>
                <a:lnTo>
                  <a:pt x="403475" y="160304"/>
                </a:lnTo>
                <a:lnTo>
                  <a:pt x="487532" y="162387"/>
                </a:lnTo>
                <a:lnTo>
                  <a:pt x="573065" y="164387"/>
                </a:lnTo>
                <a:lnTo>
                  <a:pt x="660071" y="166470"/>
                </a:lnTo>
                <a:lnTo>
                  <a:pt x="748258" y="167887"/>
                </a:lnTo>
                <a:lnTo>
                  <a:pt x="837329" y="167887"/>
                </a:lnTo>
                <a:lnTo>
                  <a:pt x="927580" y="168470"/>
                </a:lnTo>
                <a:lnTo>
                  <a:pt x="1018716" y="167887"/>
                </a:lnTo>
                <a:lnTo>
                  <a:pt x="1110736" y="166470"/>
                </a:lnTo>
                <a:lnTo>
                  <a:pt x="1203052" y="165137"/>
                </a:lnTo>
                <a:lnTo>
                  <a:pt x="1296547" y="162387"/>
                </a:lnTo>
                <a:lnTo>
                  <a:pt x="1391222" y="159720"/>
                </a:lnTo>
                <a:lnTo>
                  <a:pt x="1485308" y="156220"/>
                </a:lnTo>
                <a:lnTo>
                  <a:pt x="1580573" y="151553"/>
                </a:lnTo>
                <a:lnTo>
                  <a:pt x="1677017" y="146053"/>
                </a:lnTo>
                <a:lnTo>
                  <a:pt x="1773462" y="140636"/>
                </a:lnTo>
                <a:lnTo>
                  <a:pt x="1869907" y="133720"/>
                </a:lnTo>
                <a:lnTo>
                  <a:pt x="1968121" y="125553"/>
                </a:lnTo>
                <a:lnTo>
                  <a:pt x="2064566" y="117386"/>
                </a:lnTo>
                <a:lnTo>
                  <a:pt x="2162780" y="107802"/>
                </a:lnTo>
                <a:lnTo>
                  <a:pt x="2261880" y="97552"/>
                </a:lnTo>
                <a:lnTo>
                  <a:pt x="2359209" y="86635"/>
                </a:lnTo>
                <a:lnTo>
                  <a:pt x="2457718" y="73802"/>
                </a:lnTo>
                <a:lnTo>
                  <a:pt x="2556228" y="60135"/>
                </a:lnTo>
                <a:lnTo>
                  <a:pt x="2654737" y="46552"/>
                </a:lnTo>
                <a:lnTo>
                  <a:pt x="2752951" y="30718"/>
                </a:lnTo>
                <a:lnTo>
                  <a:pt x="2851166" y="14384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wrap="square">
            <a:noAutofit/>
          </a:bodyPr>
          <a:lstStyle/>
          <a:p>
            <a:endParaRPr lang="en-US" dirty="0"/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F8FA804E-1D25-47B6-B418-617D700B0FE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4973494" y="-361419"/>
            <a:ext cx="5982968" cy="7580834"/>
          </a:xfrm>
          <a:custGeom>
            <a:avLst/>
            <a:gdLst>
              <a:gd name="connsiteX0" fmla="*/ 5982968 w 5982968"/>
              <a:gd name="connsiteY0" fmla="*/ 1177 h 7521140"/>
              <a:gd name="connsiteX1" fmla="*/ 5982968 w 5982968"/>
              <a:gd name="connsiteY1" fmla="*/ 1344715 h 7521140"/>
              <a:gd name="connsiteX2" fmla="*/ 5982967 w 5982968"/>
              <a:gd name="connsiteY2" fmla="*/ 1344715 h 7521140"/>
              <a:gd name="connsiteX3" fmla="*/ 5982967 w 5982968"/>
              <a:gd name="connsiteY3" fmla="*/ 6152387 h 7521140"/>
              <a:gd name="connsiteX4" fmla="*/ 5982968 w 5982968"/>
              <a:gd name="connsiteY4" fmla="*/ 6152387 h 7521140"/>
              <a:gd name="connsiteX5" fmla="*/ 5982968 w 5982968"/>
              <a:gd name="connsiteY5" fmla="*/ 7521140 h 7521140"/>
              <a:gd name="connsiteX6" fmla="*/ 0 w 5982968"/>
              <a:gd name="connsiteY6" fmla="*/ 7521140 h 7521140"/>
              <a:gd name="connsiteX7" fmla="*/ 0 w 5982968"/>
              <a:gd name="connsiteY7" fmla="*/ 6152387 h 7521140"/>
              <a:gd name="connsiteX8" fmla="*/ 2 w 5982968"/>
              <a:gd name="connsiteY8" fmla="*/ 6152387 h 7521140"/>
              <a:gd name="connsiteX9" fmla="*/ 2 w 5982968"/>
              <a:gd name="connsiteY9" fmla="*/ 905354 h 7521140"/>
              <a:gd name="connsiteX10" fmla="*/ 3 w 5982968"/>
              <a:gd name="connsiteY10" fmla="*/ 905354 h 7521140"/>
              <a:gd name="connsiteX11" fmla="*/ 3 w 5982968"/>
              <a:gd name="connsiteY11" fmla="*/ 0 h 7521140"/>
              <a:gd name="connsiteX12" fmla="*/ 35302 w 5982968"/>
              <a:gd name="connsiteY12" fmla="*/ 5883 h 7521140"/>
              <a:gd name="connsiteX13" fmla="*/ 138808 w 5982968"/>
              <a:gd name="connsiteY13" fmla="*/ 23197 h 7521140"/>
              <a:gd name="connsiteX14" fmla="*/ 214194 w 5982968"/>
              <a:gd name="connsiteY14" fmla="*/ 35299 h 7521140"/>
              <a:gd name="connsiteX15" fmla="*/ 303938 w 5982968"/>
              <a:gd name="connsiteY15" fmla="*/ 48074 h 7521140"/>
              <a:gd name="connsiteX16" fmla="*/ 410435 w 5982968"/>
              <a:gd name="connsiteY16" fmla="*/ 63370 h 7521140"/>
              <a:gd name="connsiteX17" fmla="*/ 528299 w 5982968"/>
              <a:gd name="connsiteY17" fmla="*/ 79507 h 7521140"/>
              <a:gd name="connsiteX18" fmla="*/ 661121 w 5982968"/>
              <a:gd name="connsiteY18" fmla="*/ 96484 h 7521140"/>
              <a:gd name="connsiteX19" fmla="*/ 805909 w 5982968"/>
              <a:gd name="connsiteY19" fmla="*/ 114469 h 7521140"/>
              <a:gd name="connsiteX20" fmla="*/ 963260 w 5982968"/>
              <a:gd name="connsiteY20" fmla="*/ 132455 h 7521140"/>
              <a:gd name="connsiteX21" fmla="*/ 1130783 w 5982968"/>
              <a:gd name="connsiteY21" fmla="*/ 150776 h 7521140"/>
              <a:gd name="connsiteX22" fmla="*/ 1311469 w 5982968"/>
              <a:gd name="connsiteY22" fmla="*/ 167753 h 7521140"/>
              <a:gd name="connsiteX23" fmla="*/ 1500531 w 5982968"/>
              <a:gd name="connsiteY23" fmla="*/ 184058 h 7521140"/>
              <a:gd name="connsiteX24" fmla="*/ 1700362 w 5982968"/>
              <a:gd name="connsiteY24" fmla="*/ 198850 h 7521140"/>
              <a:gd name="connsiteX25" fmla="*/ 1908569 w 5982968"/>
              <a:gd name="connsiteY25" fmla="*/ 212969 h 7521140"/>
              <a:gd name="connsiteX26" fmla="*/ 2125751 w 5982968"/>
              <a:gd name="connsiteY26" fmla="*/ 226249 h 7521140"/>
              <a:gd name="connsiteX27" fmla="*/ 2237034 w 5982968"/>
              <a:gd name="connsiteY27" fmla="*/ 230955 h 7521140"/>
              <a:gd name="connsiteX28" fmla="*/ 2350710 w 5982968"/>
              <a:gd name="connsiteY28" fmla="*/ 236166 h 7521140"/>
              <a:gd name="connsiteX29" fmla="*/ 2466181 w 5982968"/>
              <a:gd name="connsiteY29" fmla="*/ 241040 h 7521140"/>
              <a:gd name="connsiteX30" fmla="*/ 2582251 w 5982968"/>
              <a:gd name="connsiteY30" fmla="*/ 244234 h 7521140"/>
              <a:gd name="connsiteX31" fmla="*/ 2700713 w 5982968"/>
              <a:gd name="connsiteY31" fmla="*/ 247092 h 7521140"/>
              <a:gd name="connsiteX32" fmla="*/ 2820373 w 5982968"/>
              <a:gd name="connsiteY32" fmla="*/ 250117 h 7521140"/>
              <a:gd name="connsiteX33" fmla="*/ 2942425 w 5982968"/>
              <a:gd name="connsiteY33" fmla="*/ 252134 h 7521140"/>
              <a:gd name="connsiteX34" fmla="*/ 3065674 w 5982968"/>
              <a:gd name="connsiteY34" fmla="*/ 252134 h 7521140"/>
              <a:gd name="connsiteX35" fmla="*/ 3190119 w 5982968"/>
              <a:gd name="connsiteY35" fmla="*/ 253143 h 7521140"/>
              <a:gd name="connsiteX36" fmla="*/ 3315762 w 5982968"/>
              <a:gd name="connsiteY36" fmla="*/ 252134 h 7521140"/>
              <a:gd name="connsiteX37" fmla="*/ 3443199 w 5982968"/>
              <a:gd name="connsiteY37" fmla="*/ 250117 h 7521140"/>
              <a:gd name="connsiteX38" fmla="*/ 3570636 w 5982968"/>
              <a:gd name="connsiteY38" fmla="*/ 248268 h 7521140"/>
              <a:gd name="connsiteX39" fmla="*/ 3699868 w 5982968"/>
              <a:gd name="connsiteY39" fmla="*/ 244234 h 7521140"/>
              <a:gd name="connsiteX40" fmla="*/ 3830297 w 5982968"/>
              <a:gd name="connsiteY40" fmla="*/ 240032 h 7521140"/>
              <a:gd name="connsiteX41" fmla="*/ 3960726 w 5982968"/>
              <a:gd name="connsiteY41" fmla="*/ 235157 h 7521140"/>
              <a:gd name="connsiteX42" fmla="*/ 4092351 w 5982968"/>
              <a:gd name="connsiteY42" fmla="*/ 228266 h 7521140"/>
              <a:gd name="connsiteX43" fmla="*/ 4225173 w 5982968"/>
              <a:gd name="connsiteY43" fmla="*/ 220029 h 7521140"/>
              <a:gd name="connsiteX44" fmla="*/ 4358593 w 5982968"/>
              <a:gd name="connsiteY44" fmla="*/ 212129 h 7521140"/>
              <a:gd name="connsiteX45" fmla="*/ 4492012 w 5982968"/>
              <a:gd name="connsiteY45" fmla="*/ 202044 h 7521140"/>
              <a:gd name="connsiteX46" fmla="*/ 4627228 w 5982968"/>
              <a:gd name="connsiteY46" fmla="*/ 189941 h 7521140"/>
              <a:gd name="connsiteX47" fmla="*/ 4760647 w 5982968"/>
              <a:gd name="connsiteY47" fmla="*/ 177839 h 7521140"/>
              <a:gd name="connsiteX48" fmla="*/ 4896461 w 5982968"/>
              <a:gd name="connsiteY48" fmla="*/ 163887 h 7521140"/>
              <a:gd name="connsiteX49" fmla="*/ 5032872 w 5982968"/>
              <a:gd name="connsiteY49" fmla="*/ 148591 h 7521140"/>
              <a:gd name="connsiteX50" fmla="*/ 5167489 w 5982968"/>
              <a:gd name="connsiteY50" fmla="*/ 132455 h 7521140"/>
              <a:gd name="connsiteX51" fmla="*/ 5303902 w 5982968"/>
              <a:gd name="connsiteY51" fmla="*/ 113629 h 7521140"/>
              <a:gd name="connsiteX52" fmla="*/ 5439714 w 5982968"/>
              <a:gd name="connsiteY52" fmla="*/ 93458 h 7521140"/>
              <a:gd name="connsiteX53" fmla="*/ 5576126 w 5982968"/>
              <a:gd name="connsiteY53" fmla="*/ 73455 h 7521140"/>
              <a:gd name="connsiteX54" fmla="*/ 5711939 w 5982968"/>
              <a:gd name="connsiteY54" fmla="*/ 50091 h 7521140"/>
              <a:gd name="connsiteX55" fmla="*/ 5847154 w 5982968"/>
              <a:gd name="connsiteY55" fmla="*/ 26222 h 7521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5982968" h="7521140">
                <a:moveTo>
                  <a:pt x="5982968" y="1177"/>
                </a:moveTo>
                <a:lnTo>
                  <a:pt x="5982968" y="1344715"/>
                </a:lnTo>
                <a:lnTo>
                  <a:pt x="5982967" y="1344715"/>
                </a:lnTo>
                <a:lnTo>
                  <a:pt x="5982967" y="6152387"/>
                </a:lnTo>
                <a:lnTo>
                  <a:pt x="5982968" y="6152387"/>
                </a:lnTo>
                <a:lnTo>
                  <a:pt x="5982968" y="7521140"/>
                </a:lnTo>
                <a:lnTo>
                  <a:pt x="0" y="7521140"/>
                </a:lnTo>
                <a:lnTo>
                  <a:pt x="0" y="6152387"/>
                </a:lnTo>
                <a:lnTo>
                  <a:pt x="2" y="6152387"/>
                </a:lnTo>
                <a:lnTo>
                  <a:pt x="2" y="905354"/>
                </a:lnTo>
                <a:lnTo>
                  <a:pt x="3" y="905354"/>
                </a:lnTo>
                <a:lnTo>
                  <a:pt x="3" y="0"/>
                </a:lnTo>
                <a:lnTo>
                  <a:pt x="35302" y="5883"/>
                </a:lnTo>
                <a:lnTo>
                  <a:pt x="138808" y="23197"/>
                </a:lnTo>
                <a:lnTo>
                  <a:pt x="214194" y="35299"/>
                </a:lnTo>
                <a:lnTo>
                  <a:pt x="303938" y="48074"/>
                </a:lnTo>
                <a:lnTo>
                  <a:pt x="410435" y="63370"/>
                </a:lnTo>
                <a:lnTo>
                  <a:pt x="528299" y="79507"/>
                </a:lnTo>
                <a:lnTo>
                  <a:pt x="661121" y="96484"/>
                </a:lnTo>
                <a:lnTo>
                  <a:pt x="805909" y="114469"/>
                </a:lnTo>
                <a:lnTo>
                  <a:pt x="963260" y="132455"/>
                </a:lnTo>
                <a:lnTo>
                  <a:pt x="1130783" y="150776"/>
                </a:lnTo>
                <a:lnTo>
                  <a:pt x="1311469" y="167753"/>
                </a:lnTo>
                <a:lnTo>
                  <a:pt x="1500531" y="184058"/>
                </a:lnTo>
                <a:lnTo>
                  <a:pt x="1700362" y="198850"/>
                </a:lnTo>
                <a:lnTo>
                  <a:pt x="1908569" y="212969"/>
                </a:lnTo>
                <a:lnTo>
                  <a:pt x="2125751" y="226249"/>
                </a:lnTo>
                <a:lnTo>
                  <a:pt x="2237034" y="230955"/>
                </a:lnTo>
                <a:lnTo>
                  <a:pt x="2350710" y="236166"/>
                </a:lnTo>
                <a:lnTo>
                  <a:pt x="2466181" y="241040"/>
                </a:lnTo>
                <a:lnTo>
                  <a:pt x="2582251" y="244234"/>
                </a:lnTo>
                <a:lnTo>
                  <a:pt x="2700713" y="247092"/>
                </a:lnTo>
                <a:lnTo>
                  <a:pt x="2820373" y="250117"/>
                </a:lnTo>
                <a:lnTo>
                  <a:pt x="2942425" y="252134"/>
                </a:lnTo>
                <a:lnTo>
                  <a:pt x="3065674" y="252134"/>
                </a:lnTo>
                <a:lnTo>
                  <a:pt x="3190119" y="253143"/>
                </a:lnTo>
                <a:lnTo>
                  <a:pt x="3315762" y="252134"/>
                </a:lnTo>
                <a:lnTo>
                  <a:pt x="3443199" y="250117"/>
                </a:lnTo>
                <a:lnTo>
                  <a:pt x="3570636" y="248268"/>
                </a:lnTo>
                <a:lnTo>
                  <a:pt x="3699868" y="244234"/>
                </a:lnTo>
                <a:lnTo>
                  <a:pt x="3830297" y="240032"/>
                </a:lnTo>
                <a:lnTo>
                  <a:pt x="3960726" y="235157"/>
                </a:lnTo>
                <a:lnTo>
                  <a:pt x="4092351" y="228266"/>
                </a:lnTo>
                <a:lnTo>
                  <a:pt x="4225173" y="220029"/>
                </a:lnTo>
                <a:lnTo>
                  <a:pt x="4358593" y="212129"/>
                </a:lnTo>
                <a:lnTo>
                  <a:pt x="4492012" y="202044"/>
                </a:lnTo>
                <a:lnTo>
                  <a:pt x="4627228" y="189941"/>
                </a:lnTo>
                <a:lnTo>
                  <a:pt x="4760647" y="177839"/>
                </a:lnTo>
                <a:lnTo>
                  <a:pt x="4896461" y="163887"/>
                </a:lnTo>
                <a:lnTo>
                  <a:pt x="5032872" y="148591"/>
                </a:lnTo>
                <a:lnTo>
                  <a:pt x="5167489" y="132455"/>
                </a:lnTo>
                <a:lnTo>
                  <a:pt x="5303902" y="113629"/>
                </a:lnTo>
                <a:lnTo>
                  <a:pt x="5439714" y="93458"/>
                </a:lnTo>
                <a:lnTo>
                  <a:pt x="5576126" y="73455"/>
                </a:lnTo>
                <a:lnTo>
                  <a:pt x="5711939" y="50091"/>
                </a:lnTo>
                <a:lnTo>
                  <a:pt x="5847154" y="26222"/>
                </a:lnTo>
                <a:close/>
              </a:path>
            </a:pathLst>
          </a:custGeom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F87890-BA14-4B30-A350-6E89A6DFD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4087" y="1130603"/>
            <a:ext cx="2851585" cy="4596794"/>
          </a:xfrm>
        </p:spPr>
        <p:txBody>
          <a:bodyPr anchor="ctr">
            <a:normAutofit/>
          </a:bodyPr>
          <a:lstStyle/>
          <a:p>
            <a:r>
              <a:rPr lang="th-TH" sz="4000" b="1" dirty="0">
                <a:solidFill>
                  <a:srgbClr val="EBEBEB"/>
                </a:solidFill>
              </a:rPr>
              <a:t>ความสามารถของฐานข้อมูลตัวอย่างที่ทำการศึกษามา</a:t>
            </a:r>
            <a:endParaRPr lang="en-US" sz="4000" b="1" dirty="0">
              <a:solidFill>
                <a:srgbClr val="EBEBEB"/>
              </a:solidFill>
            </a:endParaRP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5F2EC57C-9247-4E04-8ABD-B3DADA01490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71569609"/>
              </p:ext>
            </p:extLst>
          </p:nvPr>
        </p:nvGraphicFramePr>
        <p:xfrm>
          <a:off x="4552716" y="163946"/>
          <a:ext cx="7639284" cy="65092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5790">
                  <a:extLst>
                    <a:ext uri="{9D8B030D-6E8A-4147-A177-3AD203B41FA5}">
                      <a16:colId xmlns:a16="http://schemas.microsoft.com/office/drawing/2014/main" val="1189333489"/>
                    </a:ext>
                  </a:extLst>
                </a:gridCol>
                <a:gridCol w="6063494">
                  <a:extLst>
                    <a:ext uri="{9D8B030D-6E8A-4147-A177-3AD203B41FA5}">
                      <a16:colId xmlns:a16="http://schemas.microsoft.com/office/drawing/2014/main" val="70121603"/>
                    </a:ext>
                  </a:extLst>
                </a:gridCol>
              </a:tblGrid>
              <a:tr h="37785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h-TH" sz="20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H SarabunPSK" panose="020B0500040200020003" pitchFamily="34" charset="-34"/>
                        </a:rPr>
                        <a:t>ฐานข้อมูลตัวอย่าง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h-TH" sz="2000" b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H SarabunPSK" panose="020B0500040200020003" pitchFamily="34" charset="-34"/>
                        </a:rPr>
                        <a:t>ฟังก์ชันที่สามารถทำได้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192696"/>
                  </a:ext>
                </a:extLst>
              </a:tr>
              <a:tr h="199324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Strider 2.0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h-TH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H SarabunPSK" panose="020B0500040200020003" pitchFamily="34" charset="-34"/>
                        </a:rPr>
                        <a:t>- เปรียบเทียบชุดข้อมูลทดสอบกับฐานข้อมูลโดยมีชนิดชุดทดลองดังนี้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h-TH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H SarabunPSK" panose="020B0500040200020003" pitchFamily="34" charset="-34"/>
                        </a:rPr>
                        <a:t>	- </a:t>
                      </a:r>
                      <a:r>
                        <a:rPr lang="en-US" sz="1600" dirty="0" err="1"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SGMplus</a:t>
                      </a:r>
                      <a:r>
                        <a:rPr lang="en-US" sz="1600" dirty="0"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			- </a:t>
                      </a:r>
                      <a:r>
                        <a:rPr lang="en-US" sz="1600" dirty="0" err="1"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ESSplex</a:t>
                      </a:r>
                      <a:r>
                        <a:rPr lang="en-US" sz="1600" dirty="0"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		- </a:t>
                      </a:r>
                      <a:r>
                        <a:rPr lang="en-US" sz="1600" dirty="0" err="1"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Globalfiler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	- Identifier			- </a:t>
                      </a:r>
                      <a:r>
                        <a:rPr lang="en-US" sz="1600" dirty="0" err="1"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ESSplex</a:t>
                      </a:r>
                      <a:r>
                        <a:rPr lang="en-US" sz="1600" dirty="0"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 SE		- ESIX- 16, 17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	- </a:t>
                      </a:r>
                      <a:r>
                        <a:rPr lang="en-US" sz="1600" dirty="0" err="1"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Powerplex</a:t>
                      </a:r>
                      <a:r>
                        <a:rPr lang="en-US" sz="1600" dirty="0"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 16, 18 21		- NGM			- ESI-16, 17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	- Fusion			- NGM-SE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- </a:t>
                      </a:r>
                      <a:r>
                        <a:rPr lang="th-TH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H SarabunPSK" panose="020B0500040200020003" pitchFamily="34" charset="-34"/>
                        </a:rPr>
                        <a:t>แสดงสถิติของข้อมูลในฐานข้อมูลในปัจจุบันว่าที่ </a:t>
                      </a:r>
                      <a:r>
                        <a:rPr lang="en-US" sz="1600" dirty="0"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Locus </a:t>
                      </a:r>
                      <a:r>
                        <a:rPr lang="th-TH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H SarabunPSK" panose="020B0500040200020003" pitchFamily="34" charset="-34"/>
                        </a:rPr>
                        <a:t>ใดมีความถี่มากเพียงใด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- </a:t>
                      </a:r>
                      <a:r>
                        <a:rPr lang="th-TH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H SarabunPSK" panose="020B0500040200020003" pitchFamily="34" charset="-34"/>
                        </a:rPr>
                        <a:t>แสดงรายละเอียดว่าข้อมูลมาจากประชากรประเทศใดสัดส่วนเท่าใด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80247778"/>
                  </a:ext>
                </a:extLst>
              </a:tr>
              <a:tr h="149426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YHRD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h-TH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H SarabunPSK" panose="020B0500040200020003" pitchFamily="34" charset="-34"/>
                        </a:rPr>
                        <a:t>- เปรียบเทียบชุดข้อมูลทุสอบกับฐานข้อมูลโดยมีชนิดชุดทดลองดังนี้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h-TH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H SarabunPSK" panose="020B0500040200020003" pitchFamily="34" charset="-34"/>
                        </a:rPr>
                        <a:t>	- </a:t>
                      </a:r>
                      <a:r>
                        <a:rPr lang="en-US" sz="1600" dirty="0"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Minimal			- Maximal		- </a:t>
                      </a:r>
                      <a:r>
                        <a:rPr lang="en-US" sz="1600" dirty="0" err="1"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Yfiler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	- </a:t>
                      </a:r>
                      <a:r>
                        <a:rPr lang="en-US" sz="1600" dirty="0" err="1"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Powerplex</a:t>
                      </a:r>
                      <a:r>
                        <a:rPr lang="en-US" sz="1600" dirty="0"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 Y			- </a:t>
                      </a:r>
                      <a:r>
                        <a:rPr lang="en-US" sz="1600" dirty="0" err="1"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Powerplex</a:t>
                      </a:r>
                      <a:r>
                        <a:rPr lang="en-US" sz="1600" dirty="0"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 Y23	- </a:t>
                      </a:r>
                      <a:r>
                        <a:rPr lang="en-US" sz="1600" dirty="0" err="1"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Yfiler</a:t>
                      </a:r>
                      <a:r>
                        <a:rPr lang="en-US" sz="1600" dirty="0"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 Plus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- </a:t>
                      </a:r>
                      <a:r>
                        <a:rPr lang="th-TH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H SarabunPSK" panose="020B0500040200020003" pitchFamily="34" charset="-34"/>
                        </a:rPr>
                        <a:t>แสดงสถิติของข้อมูลในฐานข้อมูลในปัจจุบันว่าที่ </a:t>
                      </a:r>
                      <a:r>
                        <a:rPr lang="en-US" sz="1600" dirty="0"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Locus </a:t>
                      </a:r>
                      <a:r>
                        <a:rPr lang="th-TH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H SarabunPSK" panose="020B0500040200020003" pitchFamily="34" charset="-34"/>
                        </a:rPr>
                        <a:t>หนึ่ง </a:t>
                      </a:r>
                      <a:r>
                        <a:rPr lang="en-US" sz="1600" dirty="0"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Allele </a:t>
                      </a:r>
                      <a:r>
                        <a:rPr lang="th-TH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H SarabunPSK" panose="020B0500040200020003" pitchFamily="34" charset="-34"/>
                        </a:rPr>
                        <a:t>ใดมีความถี่มากเพียงใด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- </a:t>
                      </a:r>
                      <a:r>
                        <a:rPr lang="th-TH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H SarabunPSK" panose="020B0500040200020003" pitchFamily="34" charset="-34"/>
                        </a:rPr>
                        <a:t>แสดงรายละเอียดว่าข้อมูลมาจากประชากรประเทศใดสัดส่วนเท่าใด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26110596"/>
                  </a:ext>
                </a:extLst>
              </a:tr>
              <a:tr h="93053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USDR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h-TH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H SarabunPSK" panose="020B0500040200020003" pitchFamily="34" charset="-34"/>
                        </a:rPr>
                        <a:t>- เปรียบเทียบชุดข้อมูลทดสอบกับฐานข้อมูลโดยมีชนิดชุดทดลองดังนี้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	- </a:t>
                      </a:r>
                      <a:r>
                        <a:rPr lang="en-US" sz="1600" dirty="0" err="1"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Powerplex</a:t>
                      </a:r>
                      <a:r>
                        <a:rPr lang="en-US" sz="1600" dirty="0"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 Y		- </a:t>
                      </a:r>
                      <a:r>
                        <a:rPr lang="en-US" sz="1600" dirty="0" err="1"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Powerplex</a:t>
                      </a:r>
                      <a:r>
                        <a:rPr lang="en-US" sz="1600" dirty="0"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 Y23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	- </a:t>
                      </a:r>
                      <a:r>
                        <a:rPr lang="en-US" sz="1600" dirty="0" err="1"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Yfiler</a:t>
                      </a:r>
                      <a:r>
                        <a:rPr lang="en-US" sz="1600" dirty="0"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			- </a:t>
                      </a:r>
                      <a:r>
                        <a:rPr lang="en-US" sz="1600" dirty="0" err="1"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Yfiler</a:t>
                      </a:r>
                      <a:r>
                        <a:rPr lang="en-US" sz="1600" dirty="0"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 Plus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- </a:t>
                      </a:r>
                      <a:r>
                        <a:rPr lang="th-TH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H SarabunPSK" panose="020B0500040200020003" pitchFamily="34" charset="-34"/>
                        </a:rPr>
                        <a:t>แสดงสถิติของข้อมูลในฐานข้อมูลในปัจจุบันว่าที่มีมาจากหน่วยงานใด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65687176"/>
                  </a:ext>
                </a:extLst>
              </a:tr>
              <a:tr h="106343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ALFRED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h-TH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H SarabunPSK" panose="020B0500040200020003" pitchFamily="34" charset="-34"/>
                        </a:rPr>
                        <a:t>- การค้นหาโดย </a:t>
                      </a:r>
                      <a:r>
                        <a:rPr lang="en-US" sz="1600" dirty="0"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Loci, </a:t>
                      </a:r>
                      <a:r>
                        <a:rPr lang="th-TH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H SarabunPSK" panose="020B0500040200020003" pitchFamily="34" charset="-34"/>
                        </a:rPr>
                        <a:t>ประชากร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- </a:t>
                      </a:r>
                      <a:r>
                        <a:rPr lang="th-TH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H SarabunPSK" panose="020B0500040200020003" pitchFamily="34" charset="-34"/>
                        </a:rPr>
                        <a:t>รายละเอียดของตัวอย่างในแต่ละ </a:t>
                      </a:r>
                      <a:r>
                        <a:rPr lang="en-US" sz="1600" dirty="0"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Loci </a:t>
                      </a:r>
                      <a:r>
                        <a:rPr lang="th-TH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H SarabunPSK" panose="020B0500040200020003" pitchFamily="34" charset="-34"/>
                        </a:rPr>
                        <a:t>ที่มีในฐานข้อมูลได้แก่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h-TH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H SarabunPSK" panose="020B0500040200020003" pitchFamily="34" charset="-34"/>
                        </a:rPr>
                        <a:t>	- ทวีปที่อยู่ของตัวอย่าง	</a:t>
                      </a:r>
                      <a:r>
                        <a:rPr lang="en-US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H SarabunPSK" panose="020B0500040200020003" pitchFamily="34" charset="-34"/>
                        </a:rPr>
                        <a:t>	</a:t>
                      </a:r>
                      <a:r>
                        <a:rPr lang="th-TH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H SarabunPSK" panose="020B0500040200020003" pitchFamily="34" charset="-34"/>
                        </a:rPr>
                        <a:t>- ข้อมูล </a:t>
                      </a:r>
                      <a:r>
                        <a:rPr lang="en-US" sz="1600" dirty="0"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Heterozygosity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	- </a:t>
                      </a:r>
                      <a:r>
                        <a:rPr lang="th-TH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H SarabunPSK" panose="020B0500040200020003" pitchFamily="34" charset="-34"/>
                        </a:rPr>
                        <a:t>สัดส่วนของ </a:t>
                      </a:r>
                      <a:r>
                        <a:rPr lang="en-US" sz="1600" dirty="0"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gene </a:t>
                      </a:r>
                      <a:r>
                        <a:rPr lang="th-TH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H SarabunPSK" panose="020B0500040200020003" pitchFamily="34" charset="-34"/>
                        </a:rPr>
                        <a:t>ที่เจอใน </a:t>
                      </a:r>
                      <a:r>
                        <a:rPr lang="en-US" sz="1600" dirty="0"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Loci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435064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78552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20">
            <a:extLst>
              <a:ext uri="{FF2B5EF4-FFF2-40B4-BE49-F238E27FC236}">
                <a16:creationId xmlns:a16="http://schemas.microsoft.com/office/drawing/2014/main" id="{15DECA11-8F23-4BFB-819D-1C5A97840DE0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24DBF623-F256-43E8-93AC-B5467A91FD2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 useBgFill="1">
          <p:nvSpPr>
            <p:cNvPr id="34" name="Freeform 5">
              <a:extLst>
                <a:ext uri="{FF2B5EF4-FFF2-40B4-BE49-F238E27FC236}">
                  <a16:creationId xmlns:a16="http://schemas.microsoft.com/office/drawing/2014/main" id="{B6AB7373-B022-4BA1-B8E7-D2C342475F5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ln>
              <a:noFill/>
            </a:ln>
          </p:spPr>
        </p:sp>
      </p:grpSp>
      <p:sp>
        <p:nvSpPr>
          <p:cNvPr id="35" name="Freeform: Shape 24">
            <a:extLst>
              <a:ext uri="{FF2B5EF4-FFF2-40B4-BE49-F238E27FC236}">
                <a16:creationId xmlns:a16="http://schemas.microsoft.com/office/drawing/2014/main" id="{E0BFF7C8-A0F2-492C-AD80-E74CED0D1B8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838669">
            <a:off x="2884218" y="1683278"/>
            <a:ext cx="2934265" cy="437897"/>
          </a:xfrm>
          <a:custGeom>
            <a:avLst/>
            <a:gdLst>
              <a:gd name="connsiteX0" fmla="*/ 2934265 w 2934265"/>
              <a:gd name="connsiteY0" fmla="*/ 0 h 437897"/>
              <a:gd name="connsiteX1" fmla="*/ 2888069 w 2934265"/>
              <a:gd name="connsiteY1" fmla="*/ 437897 h 437897"/>
              <a:gd name="connsiteX2" fmla="*/ 2791337 w 2934265"/>
              <a:gd name="connsiteY2" fmla="*/ 437084 h 437897"/>
              <a:gd name="connsiteX3" fmla="*/ 25070 w 2934265"/>
              <a:gd name="connsiteY3" fmla="*/ 208388 h 437897"/>
              <a:gd name="connsiteX4" fmla="*/ 0 w 2934265"/>
              <a:gd name="connsiteY4" fmla="*/ 141220 h 437897"/>
              <a:gd name="connsiteX5" fmla="*/ 157202 w 2934265"/>
              <a:gd name="connsiteY5" fmla="*/ 150137 h 437897"/>
              <a:gd name="connsiteX6" fmla="*/ 237720 w 2934265"/>
              <a:gd name="connsiteY6" fmla="*/ 153470 h 437897"/>
              <a:gd name="connsiteX7" fmla="*/ 320008 w 2934265"/>
              <a:gd name="connsiteY7" fmla="*/ 156970 h 437897"/>
              <a:gd name="connsiteX8" fmla="*/ 403475 w 2934265"/>
              <a:gd name="connsiteY8" fmla="*/ 160304 h 437897"/>
              <a:gd name="connsiteX9" fmla="*/ 487532 w 2934265"/>
              <a:gd name="connsiteY9" fmla="*/ 162387 h 437897"/>
              <a:gd name="connsiteX10" fmla="*/ 573065 w 2934265"/>
              <a:gd name="connsiteY10" fmla="*/ 164387 h 437897"/>
              <a:gd name="connsiteX11" fmla="*/ 660071 w 2934265"/>
              <a:gd name="connsiteY11" fmla="*/ 166470 h 437897"/>
              <a:gd name="connsiteX12" fmla="*/ 748258 w 2934265"/>
              <a:gd name="connsiteY12" fmla="*/ 167887 h 437897"/>
              <a:gd name="connsiteX13" fmla="*/ 837329 w 2934265"/>
              <a:gd name="connsiteY13" fmla="*/ 167887 h 437897"/>
              <a:gd name="connsiteX14" fmla="*/ 927580 w 2934265"/>
              <a:gd name="connsiteY14" fmla="*/ 168470 h 437897"/>
              <a:gd name="connsiteX15" fmla="*/ 1018716 w 2934265"/>
              <a:gd name="connsiteY15" fmla="*/ 167887 h 437897"/>
              <a:gd name="connsiteX16" fmla="*/ 1110736 w 2934265"/>
              <a:gd name="connsiteY16" fmla="*/ 166470 h 437897"/>
              <a:gd name="connsiteX17" fmla="*/ 1203052 w 2934265"/>
              <a:gd name="connsiteY17" fmla="*/ 165137 h 437897"/>
              <a:gd name="connsiteX18" fmla="*/ 1296547 w 2934265"/>
              <a:gd name="connsiteY18" fmla="*/ 162387 h 437897"/>
              <a:gd name="connsiteX19" fmla="*/ 1391222 w 2934265"/>
              <a:gd name="connsiteY19" fmla="*/ 159720 h 437897"/>
              <a:gd name="connsiteX20" fmla="*/ 1485308 w 2934265"/>
              <a:gd name="connsiteY20" fmla="*/ 156220 h 437897"/>
              <a:gd name="connsiteX21" fmla="*/ 1580573 w 2934265"/>
              <a:gd name="connsiteY21" fmla="*/ 151553 h 437897"/>
              <a:gd name="connsiteX22" fmla="*/ 1677017 w 2934265"/>
              <a:gd name="connsiteY22" fmla="*/ 146053 h 437897"/>
              <a:gd name="connsiteX23" fmla="*/ 1773462 w 2934265"/>
              <a:gd name="connsiteY23" fmla="*/ 140636 h 437897"/>
              <a:gd name="connsiteX24" fmla="*/ 1869907 w 2934265"/>
              <a:gd name="connsiteY24" fmla="*/ 133720 h 437897"/>
              <a:gd name="connsiteX25" fmla="*/ 1968121 w 2934265"/>
              <a:gd name="connsiteY25" fmla="*/ 125553 h 437897"/>
              <a:gd name="connsiteX26" fmla="*/ 2064566 w 2934265"/>
              <a:gd name="connsiteY26" fmla="*/ 117386 h 437897"/>
              <a:gd name="connsiteX27" fmla="*/ 2162780 w 2934265"/>
              <a:gd name="connsiteY27" fmla="*/ 107802 h 437897"/>
              <a:gd name="connsiteX28" fmla="*/ 2261880 w 2934265"/>
              <a:gd name="connsiteY28" fmla="*/ 97552 h 437897"/>
              <a:gd name="connsiteX29" fmla="*/ 2359209 w 2934265"/>
              <a:gd name="connsiteY29" fmla="*/ 86635 h 437897"/>
              <a:gd name="connsiteX30" fmla="*/ 2457718 w 2934265"/>
              <a:gd name="connsiteY30" fmla="*/ 73802 h 437897"/>
              <a:gd name="connsiteX31" fmla="*/ 2556228 w 2934265"/>
              <a:gd name="connsiteY31" fmla="*/ 60135 h 437897"/>
              <a:gd name="connsiteX32" fmla="*/ 2654737 w 2934265"/>
              <a:gd name="connsiteY32" fmla="*/ 46552 h 437897"/>
              <a:gd name="connsiteX33" fmla="*/ 2752951 w 2934265"/>
              <a:gd name="connsiteY33" fmla="*/ 30718 h 437897"/>
              <a:gd name="connsiteX34" fmla="*/ 2851166 w 2934265"/>
              <a:gd name="connsiteY34" fmla="*/ 14384 h 437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2934265" h="437897">
                <a:moveTo>
                  <a:pt x="2934265" y="0"/>
                </a:moveTo>
                <a:lnTo>
                  <a:pt x="2888069" y="437897"/>
                </a:lnTo>
                <a:lnTo>
                  <a:pt x="2791337" y="437084"/>
                </a:lnTo>
                <a:cubicBezTo>
                  <a:pt x="2010492" y="424446"/>
                  <a:pt x="481578" y="316124"/>
                  <a:pt x="25070" y="208388"/>
                </a:cubicBezTo>
                <a:cubicBezTo>
                  <a:pt x="16811" y="185970"/>
                  <a:pt x="8258" y="163637"/>
                  <a:pt x="0" y="141220"/>
                </a:cubicBezTo>
                <a:lnTo>
                  <a:pt x="157202" y="150137"/>
                </a:lnTo>
                <a:lnTo>
                  <a:pt x="237720" y="153470"/>
                </a:lnTo>
                <a:lnTo>
                  <a:pt x="320008" y="156970"/>
                </a:lnTo>
                <a:lnTo>
                  <a:pt x="403475" y="160304"/>
                </a:lnTo>
                <a:lnTo>
                  <a:pt x="487532" y="162387"/>
                </a:lnTo>
                <a:lnTo>
                  <a:pt x="573065" y="164387"/>
                </a:lnTo>
                <a:lnTo>
                  <a:pt x="660071" y="166470"/>
                </a:lnTo>
                <a:lnTo>
                  <a:pt x="748258" y="167887"/>
                </a:lnTo>
                <a:lnTo>
                  <a:pt x="837329" y="167887"/>
                </a:lnTo>
                <a:lnTo>
                  <a:pt x="927580" y="168470"/>
                </a:lnTo>
                <a:lnTo>
                  <a:pt x="1018716" y="167887"/>
                </a:lnTo>
                <a:lnTo>
                  <a:pt x="1110736" y="166470"/>
                </a:lnTo>
                <a:lnTo>
                  <a:pt x="1203052" y="165137"/>
                </a:lnTo>
                <a:lnTo>
                  <a:pt x="1296547" y="162387"/>
                </a:lnTo>
                <a:lnTo>
                  <a:pt x="1391222" y="159720"/>
                </a:lnTo>
                <a:lnTo>
                  <a:pt x="1485308" y="156220"/>
                </a:lnTo>
                <a:lnTo>
                  <a:pt x="1580573" y="151553"/>
                </a:lnTo>
                <a:lnTo>
                  <a:pt x="1677017" y="146053"/>
                </a:lnTo>
                <a:lnTo>
                  <a:pt x="1773462" y="140636"/>
                </a:lnTo>
                <a:lnTo>
                  <a:pt x="1869907" y="133720"/>
                </a:lnTo>
                <a:lnTo>
                  <a:pt x="1968121" y="125553"/>
                </a:lnTo>
                <a:lnTo>
                  <a:pt x="2064566" y="117386"/>
                </a:lnTo>
                <a:lnTo>
                  <a:pt x="2162780" y="107802"/>
                </a:lnTo>
                <a:lnTo>
                  <a:pt x="2261880" y="97552"/>
                </a:lnTo>
                <a:lnTo>
                  <a:pt x="2359209" y="86635"/>
                </a:lnTo>
                <a:lnTo>
                  <a:pt x="2457718" y="73802"/>
                </a:lnTo>
                <a:lnTo>
                  <a:pt x="2556228" y="60135"/>
                </a:lnTo>
                <a:lnTo>
                  <a:pt x="2654737" y="46552"/>
                </a:lnTo>
                <a:lnTo>
                  <a:pt x="2752951" y="30718"/>
                </a:lnTo>
                <a:lnTo>
                  <a:pt x="2851166" y="14384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wrap="square">
            <a:noAutofit/>
          </a:bodyPr>
          <a:lstStyle/>
          <a:p>
            <a:endParaRPr lang="en-US" dirty="0"/>
          </a:p>
        </p:txBody>
      </p:sp>
      <p:sp useBgFill="1">
        <p:nvSpPr>
          <p:cNvPr id="27" name="Freeform: Shape 26">
            <a:extLst>
              <a:ext uri="{FF2B5EF4-FFF2-40B4-BE49-F238E27FC236}">
                <a16:creationId xmlns:a16="http://schemas.microsoft.com/office/drawing/2014/main" id="{F8FA804E-1D25-47B6-B418-617D700B0FE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4973494" y="-361419"/>
            <a:ext cx="5982968" cy="7580834"/>
          </a:xfrm>
          <a:custGeom>
            <a:avLst/>
            <a:gdLst>
              <a:gd name="connsiteX0" fmla="*/ 5982968 w 5982968"/>
              <a:gd name="connsiteY0" fmla="*/ 1177 h 7521140"/>
              <a:gd name="connsiteX1" fmla="*/ 5982968 w 5982968"/>
              <a:gd name="connsiteY1" fmla="*/ 1344715 h 7521140"/>
              <a:gd name="connsiteX2" fmla="*/ 5982967 w 5982968"/>
              <a:gd name="connsiteY2" fmla="*/ 1344715 h 7521140"/>
              <a:gd name="connsiteX3" fmla="*/ 5982967 w 5982968"/>
              <a:gd name="connsiteY3" fmla="*/ 6152387 h 7521140"/>
              <a:gd name="connsiteX4" fmla="*/ 5982968 w 5982968"/>
              <a:gd name="connsiteY4" fmla="*/ 6152387 h 7521140"/>
              <a:gd name="connsiteX5" fmla="*/ 5982968 w 5982968"/>
              <a:gd name="connsiteY5" fmla="*/ 7521140 h 7521140"/>
              <a:gd name="connsiteX6" fmla="*/ 0 w 5982968"/>
              <a:gd name="connsiteY6" fmla="*/ 7521140 h 7521140"/>
              <a:gd name="connsiteX7" fmla="*/ 0 w 5982968"/>
              <a:gd name="connsiteY7" fmla="*/ 6152387 h 7521140"/>
              <a:gd name="connsiteX8" fmla="*/ 2 w 5982968"/>
              <a:gd name="connsiteY8" fmla="*/ 6152387 h 7521140"/>
              <a:gd name="connsiteX9" fmla="*/ 2 w 5982968"/>
              <a:gd name="connsiteY9" fmla="*/ 905354 h 7521140"/>
              <a:gd name="connsiteX10" fmla="*/ 3 w 5982968"/>
              <a:gd name="connsiteY10" fmla="*/ 905354 h 7521140"/>
              <a:gd name="connsiteX11" fmla="*/ 3 w 5982968"/>
              <a:gd name="connsiteY11" fmla="*/ 0 h 7521140"/>
              <a:gd name="connsiteX12" fmla="*/ 35302 w 5982968"/>
              <a:gd name="connsiteY12" fmla="*/ 5883 h 7521140"/>
              <a:gd name="connsiteX13" fmla="*/ 138808 w 5982968"/>
              <a:gd name="connsiteY13" fmla="*/ 23197 h 7521140"/>
              <a:gd name="connsiteX14" fmla="*/ 214194 w 5982968"/>
              <a:gd name="connsiteY14" fmla="*/ 35299 h 7521140"/>
              <a:gd name="connsiteX15" fmla="*/ 303938 w 5982968"/>
              <a:gd name="connsiteY15" fmla="*/ 48074 h 7521140"/>
              <a:gd name="connsiteX16" fmla="*/ 410435 w 5982968"/>
              <a:gd name="connsiteY16" fmla="*/ 63370 h 7521140"/>
              <a:gd name="connsiteX17" fmla="*/ 528299 w 5982968"/>
              <a:gd name="connsiteY17" fmla="*/ 79507 h 7521140"/>
              <a:gd name="connsiteX18" fmla="*/ 661121 w 5982968"/>
              <a:gd name="connsiteY18" fmla="*/ 96484 h 7521140"/>
              <a:gd name="connsiteX19" fmla="*/ 805909 w 5982968"/>
              <a:gd name="connsiteY19" fmla="*/ 114469 h 7521140"/>
              <a:gd name="connsiteX20" fmla="*/ 963260 w 5982968"/>
              <a:gd name="connsiteY20" fmla="*/ 132455 h 7521140"/>
              <a:gd name="connsiteX21" fmla="*/ 1130783 w 5982968"/>
              <a:gd name="connsiteY21" fmla="*/ 150776 h 7521140"/>
              <a:gd name="connsiteX22" fmla="*/ 1311469 w 5982968"/>
              <a:gd name="connsiteY22" fmla="*/ 167753 h 7521140"/>
              <a:gd name="connsiteX23" fmla="*/ 1500531 w 5982968"/>
              <a:gd name="connsiteY23" fmla="*/ 184058 h 7521140"/>
              <a:gd name="connsiteX24" fmla="*/ 1700362 w 5982968"/>
              <a:gd name="connsiteY24" fmla="*/ 198850 h 7521140"/>
              <a:gd name="connsiteX25" fmla="*/ 1908569 w 5982968"/>
              <a:gd name="connsiteY25" fmla="*/ 212969 h 7521140"/>
              <a:gd name="connsiteX26" fmla="*/ 2125751 w 5982968"/>
              <a:gd name="connsiteY26" fmla="*/ 226249 h 7521140"/>
              <a:gd name="connsiteX27" fmla="*/ 2237034 w 5982968"/>
              <a:gd name="connsiteY27" fmla="*/ 230955 h 7521140"/>
              <a:gd name="connsiteX28" fmla="*/ 2350710 w 5982968"/>
              <a:gd name="connsiteY28" fmla="*/ 236166 h 7521140"/>
              <a:gd name="connsiteX29" fmla="*/ 2466181 w 5982968"/>
              <a:gd name="connsiteY29" fmla="*/ 241040 h 7521140"/>
              <a:gd name="connsiteX30" fmla="*/ 2582251 w 5982968"/>
              <a:gd name="connsiteY30" fmla="*/ 244234 h 7521140"/>
              <a:gd name="connsiteX31" fmla="*/ 2700713 w 5982968"/>
              <a:gd name="connsiteY31" fmla="*/ 247092 h 7521140"/>
              <a:gd name="connsiteX32" fmla="*/ 2820373 w 5982968"/>
              <a:gd name="connsiteY32" fmla="*/ 250117 h 7521140"/>
              <a:gd name="connsiteX33" fmla="*/ 2942425 w 5982968"/>
              <a:gd name="connsiteY33" fmla="*/ 252134 h 7521140"/>
              <a:gd name="connsiteX34" fmla="*/ 3065674 w 5982968"/>
              <a:gd name="connsiteY34" fmla="*/ 252134 h 7521140"/>
              <a:gd name="connsiteX35" fmla="*/ 3190119 w 5982968"/>
              <a:gd name="connsiteY35" fmla="*/ 253143 h 7521140"/>
              <a:gd name="connsiteX36" fmla="*/ 3315762 w 5982968"/>
              <a:gd name="connsiteY36" fmla="*/ 252134 h 7521140"/>
              <a:gd name="connsiteX37" fmla="*/ 3443199 w 5982968"/>
              <a:gd name="connsiteY37" fmla="*/ 250117 h 7521140"/>
              <a:gd name="connsiteX38" fmla="*/ 3570636 w 5982968"/>
              <a:gd name="connsiteY38" fmla="*/ 248268 h 7521140"/>
              <a:gd name="connsiteX39" fmla="*/ 3699868 w 5982968"/>
              <a:gd name="connsiteY39" fmla="*/ 244234 h 7521140"/>
              <a:gd name="connsiteX40" fmla="*/ 3830297 w 5982968"/>
              <a:gd name="connsiteY40" fmla="*/ 240032 h 7521140"/>
              <a:gd name="connsiteX41" fmla="*/ 3960726 w 5982968"/>
              <a:gd name="connsiteY41" fmla="*/ 235157 h 7521140"/>
              <a:gd name="connsiteX42" fmla="*/ 4092351 w 5982968"/>
              <a:gd name="connsiteY42" fmla="*/ 228266 h 7521140"/>
              <a:gd name="connsiteX43" fmla="*/ 4225173 w 5982968"/>
              <a:gd name="connsiteY43" fmla="*/ 220029 h 7521140"/>
              <a:gd name="connsiteX44" fmla="*/ 4358593 w 5982968"/>
              <a:gd name="connsiteY44" fmla="*/ 212129 h 7521140"/>
              <a:gd name="connsiteX45" fmla="*/ 4492012 w 5982968"/>
              <a:gd name="connsiteY45" fmla="*/ 202044 h 7521140"/>
              <a:gd name="connsiteX46" fmla="*/ 4627228 w 5982968"/>
              <a:gd name="connsiteY46" fmla="*/ 189941 h 7521140"/>
              <a:gd name="connsiteX47" fmla="*/ 4760647 w 5982968"/>
              <a:gd name="connsiteY47" fmla="*/ 177839 h 7521140"/>
              <a:gd name="connsiteX48" fmla="*/ 4896461 w 5982968"/>
              <a:gd name="connsiteY48" fmla="*/ 163887 h 7521140"/>
              <a:gd name="connsiteX49" fmla="*/ 5032872 w 5982968"/>
              <a:gd name="connsiteY49" fmla="*/ 148591 h 7521140"/>
              <a:gd name="connsiteX50" fmla="*/ 5167489 w 5982968"/>
              <a:gd name="connsiteY50" fmla="*/ 132455 h 7521140"/>
              <a:gd name="connsiteX51" fmla="*/ 5303902 w 5982968"/>
              <a:gd name="connsiteY51" fmla="*/ 113629 h 7521140"/>
              <a:gd name="connsiteX52" fmla="*/ 5439714 w 5982968"/>
              <a:gd name="connsiteY52" fmla="*/ 93458 h 7521140"/>
              <a:gd name="connsiteX53" fmla="*/ 5576126 w 5982968"/>
              <a:gd name="connsiteY53" fmla="*/ 73455 h 7521140"/>
              <a:gd name="connsiteX54" fmla="*/ 5711939 w 5982968"/>
              <a:gd name="connsiteY54" fmla="*/ 50091 h 7521140"/>
              <a:gd name="connsiteX55" fmla="*/ 5847154 w 5982968"/>
              <a:gd name="connsiteY55" fmla="*/ 26222 h 7521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5982968" h="7521140">
                <a:moveTo>
                  <a:pt x="5982968" y="1177"/>
                </a:moveTo>
                <a:lnTo>
                  <a:pt x="5982968" y="1344715"/>
                </a:lnTo>
                <a:lnTo>
                  <a:pt x="5982967" y="1344715"/>
                </a:lnTo>
                <a:lnTo>
                  <a:pt x="5982967" y="6152387"/>
                </a:lnTo>
                <a:lnTo>
                  <a:pt x="5982968" y="6152387"/>
                </a:lnTo>
                <a:lnTo>
                  <a:pt x="5982968" y="7521140"/>
                </a:lnTo>
                <a:lnTo>
                  <a:pt x="0" y="7521140"/>
                </a:lnTo>
                <a:lnTo>
                  <a:pt x="0" y="6152387"/>
                </a:lnTo>
                <a:lnTo>
                  <a:pt x="2" y="6152387"/>
                </a:lnTo>
                <a:lnTo>
                  <a:pt x="2" y="905354"/>
                </a:lnTo>
                <a:lnTo>
                  <a:pt x="3" y="905354"/>
                </a:lnTo>
                <a:lnTo>
                  <a:pt x="3" y="0"/>
                </a:lnTo>
                <a:lnTo>
                  <a:pt x="35302" y="5883"/>
                </a:lnTo>
                <a:lnTo>
                  <a:pt x="138808" y="23197"/>
                </a:lnTo>
                <a:lnTo>
                  <a:pt x="214194" y="35299"/>
                </a:lnTo>
                <a:lnTo>
                  <a:pt x="303938" y="48074"/>
                </a:lnTo>
                <a:lnTo>
                  <a:pt x="410435" y="63370"/>
                </a:lnTo>
                <a:lnTo>
                  <a:pt x="528299" y="79507"/>
                </a:lnTo>
                <a:lnTo>
                  <a:pt x="661121" y="96484"/>
                </a:lnTo>
                <a:lnTo>
                  <a:pt x="805909" y="114469"/>
                </a:lnTo>
                <a:lnTo>
                  <a:pt x="963260" y="132455"/>
                </a:lnTo>
                <a:lnTo>
                  <a:pt x="1130783" y="150776"/>
                </a:lnTo>
                <a:lnTo>
                  <a:pt x="1311469" y="167753"/>
                </a:lnTo>
                <a:lnTo>
                  <a:pt x="1500531" y="184058"/>
                </a:lnTo>
                <a:lnTo>
                  <a:pt x="1700362" y="198850"/>
                </a:lnTo>
                <a:lnTo>
                  <a:pt x="1908569" y="212969"/>
                </a:lnTo>
                <a:lnTo>
                  <a:pt x="2125751" y="226249"/>
                </a:lnTo>
                <a:lnTo>
                  <a:pt x="2237034" y="230955"/>
                </a:lnTo>
                <a:lnTo>
                  <a:pt x="2350710" y="236166"/>
                </a:lnTo>
                <a:lnTo>
                  <a:pt x="2466181" y="241040"/>
                </a:lnTo>
                <a:lnTo>
                  <a:pt x="2582251" y="244234"/>
                </a:lnTo>
                <a:lnTo>
                  <a:pt x="2700713" y="247092"/>
                </a:lnTo>
                <a:lnTo>
                  <a:pt x="2820373" y="250117"/>
                </a:lnTo>
                <a:lnTo>
                  <a:pt x="2942425" y="252134"/>
                </a:lnTo>
                <a:lnTo>
                  <a:pt x="3065674" y="252134"/>
                </a:lnTo>
                <a:lnTo>
                  <a:pt x="3190119" y="253143"/>
                </a:lnTo>
                <a:lnTo>
                  <a:pt x="3315762" y="252134"/>
                </a:lnTo>
                <a:lnTo>
                  <a:pt x="3443199" y="250117"/>
                </a:lnTo>
                <a:lnTo>
                  <a:pt x="3570636" y="248268"/>
                </a:lnTo>
                <a:lnTo>
                  <a:pt x="3699868" y="244234"/>
                </a:lnTo>
                <a:lnTo>
                  <a:pt x="3830297" y="240032"/>
                </a:lnTo>
                <a:lnTo>
                  <a:pt x="3960726" y="235157"/>
                </a:lnTo>
                <a:lnTo>
                  <a:pt x="4092351" y="228266"/>
                </a:lnTo>
                <a:lnTo>
                  <a:pt x="4225173" y="220029"/>
                </a:lnTo>
                <a:lnTo>
                  <a:pt x="4358593" y="212129"/>
                </a:lnTo>
                <a:lnTo>
                  <a:pt x="4492012" y="202044"/>
                </a:lnTo>
                <a:lnTo>
                  <a:pt x="4627228" y="189941"/>
                </a:lnTo>
                <a:lnTo>
                  <a:pt x="4760647" y="177839"/>
                </a:lnTo>
                <a:lnTo>
                  <a:pt x="4896461" y="163887"/>
                </a:lnTo>
                <a:lnTo>
                  <a:pt x="5032872" y="148591"/>
                </a:lnTo>
                <a:lnTo>
                  <a:pt x="5167489" y="132455"/>
                </a:lnTo>
                <a:lnTo>
                  <a:pt x="5303902" y="113629"/>
                </a:lnTo>
                <a:lnTo>
                  <a:pt x="5439714" y="93458"/>
                </a:lnTo>
                <a:lnTo>
                  <a:pt x="5576126" y="73455"/>
                </a:lnTo>
                <a:lnTo>
                  <a:pt x="5711939" y="50091"/>
                </a:lnTo>
                <a:lnTo>
                  <a:pt x="5847154" y="26222"/>
                </a:lnTo>
                <a:close/>
              </a:path>
            </a:pathLst>
          </a:custGeom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8D8445-04C7-4BF1-89B8-6BD5D41E31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4087" y="1130603"/>
            <a:ext cx="2851585" cy="4596794"/>
          </a:xfrm>
        </p:spPr>
        <p:txBody>
          <a:bodyPr anchor="ctr">
            <a:normAutofit/>
          </a:bodyPr>
          <a:lstStyle/>
          <a:p>
            <a:r>
              <a:rPr lang="th-TH" sz="4000" dirty="0"/>
              <a:t>การออกแบบ </a:t>
            </a:r>
            <a:r>
              <a:rPr lang="en-US" sz="4000" dirty="0"/>
              <a:t>database </a:t>
            </a:r>
            <a:r>
              <a:rPr lang="th-TH" sz="4000" dirty="0"/>
              <a:t>ที่จะเก็บข้อมูล</a:t>
            </a:r>
            <a:endParaRPr lang="en-US" sz="4000" dirty="0">
              <a:solidFill>
                <a:schemeClr val="bg1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13AB1B9-DD17-46C9-B137-71D63B495C0B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4783" y="835025"/>
            <a:ext cx="6253064" cy="504924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930235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2EAA809E-9ED4-467B-9FEA-8650166F131E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B1B2C71-9154-4F87-876B-2C5247282E7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166CB913-1233-494F-B1BC-03CED0745E03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899D8977-5473-482F-BDA7-24D7C5042EC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1ECA4FE-7D2F-4576-B767-3A5F5ABFE90F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 useBgFill="1">
          <p:nvSpPr>
            <p:cNvPr id="15" name="Rectangle 14">
              <a:extLst>
                <a:ext uri="{FF2B5EF4-FFF2-40B4-BE49-F238E27FC236}">
                  <a16:creationId xmlns:a16="http://schemas.microsoft.com/office/drawing/2014/main" id="{5969441E-5462-4859-86CD-1737FDE3604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596BD4B5-6833-40CC-96FE-EDC67563426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81F53E2-F556-42FA-8D24-113839EE19F8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58249" y="4166888"/>
            <a:ext cx="675502" cy="0"/>
          </a:xfrm>
          <a:prstGeom prst="line">
            <a:avLst/>
          </a:prstGeom>
          <a:ln w="127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E36273F2-A3CB-429B-9D0D-2DE118B88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3171" y="1169773"/>
            <a:ext cx="8825658" cy="287016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b="1" dirty="0" err="1">
                <a:solidFill>
                  <a:schemeClr val="tx1"/>
                </a:solidFill>
              </a:rPr>
              <a:t>ประโยชน์ที่คาดว่าจะได้รับ</a:t>
            </a:r>
            <a:endParaRPr lang="en-US" sz="66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07503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233740-9258-4CDE-A705-5CF304BDE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z="4400" dirty="0"/>
              <a:t>ประโยชน์ที่คาดว่าจะได้รับ</a:t>
            </a:r>
            <a:endParaRPr lang="en-US" sz="4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236EDF-6448-4A85-809F-7385E02420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10308500" cy="3416300"/>
          </a:xfrm>
        </p:spPr>
        <p:txBody>
          <a:bodyPr>
            <a:normAutofit/>
          </a:bodyPr>
          <a:lstStyle/>
          <a:p>
            <a:pPr lvl="0"/>
            <a:r>
              <a:rPr lang="th-TH" sz="3200" dirty="0"/>
              <a:t>ได้ระบบที่ช่วยเหลืองานวิจัย และการทำงานด้านนิติเวช</a:t>
            </a:r>
            <a:endParaRPr lang="en-US" sz="3200" dirty="0"/>
          </a:p>
          <a:p>
            <a:pPr lvl="0"/>
            <a:r>
              <a:rPr lang="th-TH" sz="3200" dirty="0"/>
              <a:t>ได้รับความรู้จากการศึกษาเรื่องพันธุกรรมของมนุษย์ และส่วนที่เกี่ยวข้อง</a:t>
            </a:r>
            <a:endParaRPr lang="en-US" sz="3200" dirty="0"/>
          </a:p>
          <a:p>
            <a:pPr lvl="0"/>
            <a:r>
              <a:rPr lang="th-TH" sz="3200" dirty="0"/>
              <a:t>ได้รับความชำนาญจากการ </a:t>
            </a:r>
            <a:r>
              <a:rPr lang="en-US" sz="3200" dirty="0"/>
              <a:t>implement</a:t>
            </a:r>
            <a:r>
              <a:rPr lang="th-TH" sz="3200" dirty="0"/>
              <a:t> </a:t>
            </a:r>
            <a:r>
              <a:rPr lang="en-US" sz="3200" dirty="0"/>
              <a:t>web application </a:t>
            </a:r>
          </a:p>
        </p:txBody>
      </p:sp>
    </p:spTree>
    <p:extLst>
      <p:ext uri="{BB962C8B-B14F-4D97-AF65-F5344CB8AC3E}">
        <p14:creationId xmlns:p14="http://schemas.microsoft.com/office/powerpoint/2010/main" val="18831191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Freeform: Shape 7">
            <a:extLst>
              <a:ext uri="{FF2B5EF4-FFF2-40B4-BE49-F238E27FC236}">
                <a16:creationId xmlns:a16="http://schemas.microsoft.com/office/drawing/2014/main" id="{EBA691CE-5252-44DA-9C19-EEFC509993E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0013" y="4452634"/>
            <a:ext cx="11291974" cy="2405367"/>
          </a:xfrm>
          <a:custGeom>
            <a:avLst/>
            <a:gdLst>
              <a:gd name="connsiteX0" fmla="*/ 1 w 11291974"/>
              <a:gd name="connsiteY0" fmla="*/ 0 h 2405367"/>
              <a:gd name="connsiteX1" fmla="*/ 66622 w 11291974"/>
              <a:gd name="connsiteY1" fmla="*/ 12261 h 2405367"/>
              <a:gd name="connsiteX2" fmla="*/ 261968 w 11291974"/>
              <a:gd name="connsiteY2" fmla="*/ 48342 h 2405367"/>
              <a:gd name="connsiteX3" fmla="*/ 404244 w 11291974"/>
              <a:gd name="connsiteY3" fmla="*/ 73565 h 2405367"/>
              <a:gd name="connsiteX4" fmla="*/ 573619 w 11291974"/>
              <a:gd name="connsiteY4" fmla="*/ 100188 h 2405367"/>
              <a:gd name="connsiteX5" fmla="*/ 774611 w 11291974"/>
              <a:gd name="connsiteY5" fmla="*/ 132066 h 2405367"/>
              <a:gd name="connsiteX6" fmla="*/ 997058 w 11291974"/>
              <a:gd name="connsiteY6" fmla="*/ 165696 h 2405367"/>
              <a:gd name="connsiteX7" fmla="*/ 1247733 w 11291974"/>
              <a:gd name="connsiteY7" fmla="*/ 201077 h 2405367"/>
              <a:gd name="connsiteX8" fmla="*/ 1520993 w 11291974"/>
              <a:gd name="connsiteY8" fmla="*/ 238560 h 2405367"/>
              <a:gd name="connsiteX9" fmla="*/ 1817964 w 11291974"/>
              <a:gd name="connsiteY9" fmla="*/ 276043 h 2405367"/>
              <a:gd name="connsiteX10" fmla="*/ 2134132 w 11291974"/>
              <a:gd name="connsiteY10" fmla="*/ 314226 h 2405367"/>
              <a:gd name="connsiteX11" fmla="*/ 2475141 w 11291974"/>
              <a:gd name="connsiteY11" fmla="*/ 349608 h 2405367"/>
              <a:gd name="connsiteX12" fmla="*/ 2831957 w 11291974"/>
              <a:gd name="connsiteY12" fmla="*/ 383587 h 2405367"/>
              <a:gd name="connsiteX13" fmla="*/ 3209100 w 11291974"/>
              <a:gd name="connsiteY13" fmla="*/ 414415 h 2405367"/>
              <a:gd name="connsiteX14" fmla="*/ 3602051 w 11291974"/>
              <a:gd name="connsiteY14" fmla="*/ 443840 h 2405367"/>
              <a:gd name="connsiteX15" fmla="*/ 4011939 w 11291974"/>
              <a:gd name="connsiteY15" fmla="*/ 471515 h 2405367"/>
              <a:gd name="connsiteX16" fmla="*/ 4221965 w 11291974"/>
              <a:gd name="connsiteY16" fmla="*/ 481323 h 2405367"/>
              <a:gd name="connsiteX17" fmla="*/ 4436507 w 11291974"/>
              <a:gd name="connsiteY17" fmla="*/ 492183 h 2405367"/>
              <a:gd name="connsiteX18" fmla="*/ 4654437 w 11291974"/>
              <a:gd name="connsiteY18" fmla="*/ 502342 h 2405367"/>
              <a:gd name="connsiteX19" fmla="*/ 4873496 w 11291974"/>
              <a:gd name="connsiteY19" fmla="*/ 508998 h 2405367"/>
              <a:gd name="connsiteX20" fmla="*/ 5097071 w 11291974"/>
              <a:gd name="connsiteY20" fmla="*/ 514953 h 2405367"/>
              <a:gd name="connsiteX21" fmla="*/ 5322905 w 11291974"/>
              <a:gd name="connsiteY21" fmla="*/ 521259 h 2405367"/>
              <a:gd name="connsiteX22" fmla="*/ 5553255 w 11291974"/>
              <a:gd name="connsiteY22" fmla="*/ 525462 h 2405367"/>
              <a:gd name="connsiteX23" fmla="*/ 5785864 w 11291974"/>
              <a:gd name="connsiteY23" fmla="*/ 525462 h 2405367"/>
              <a:gd name="connsiteX24" fmla="*/ 6020731 w 11291974"/>
              <a:gd name="connsiteY24" fmla="*/ 527564 h 2405367"/>
              <a:gd name="connsiteX25" fmla="*/ 6257857 w 11291974"/>
              <a:gd name="connsiteY25" fmla="*/ 525462 h 2405367"/>
              <a:gd name="connsiteX26" fmla="*/ 6498370 w 11291974"/>
              <a:gd name="connsiteY26" fmla="*/ 521259 h 2405367"/>
              <a:gd name="connsiteX27" fmla="*/ 6738883 w 11291974"/>
              <a:gd name="connsiteY27" fmla="*/ 517405 h 2405367"/>
              <a:gd name="connsiteX28" fmla="*/ 6982783 w 11291974"/>
              <a:gd name="connsiteY28" fmla="*/ 508998 h 2405367"/>
              <a:gd name="connsiteX29" fmla="*/ 7228942 w 11291974"/>
              <a:gd name="connsiteY29" fmla="*/ 500240 h 2405367"/>
              <a:gd name="connsiteX30" fmla="*/ 7475101 w 11291974"/>
              <a:gd name="connsiteY30" fmla="*/ 490081 h 2405367"/>
              <a:gd name="connsiteX31" fmla="*/ 7723519 w 11291974"/>
              <a:gd name="connsiteY31" fmla="*/ 475719 h 2405367"/>
              <a:gd name="connsiteX32" fmla="*/ 7974193 w 11291974"/>
              <a:gd name="connsiteY32" fmla="*/ 458553 h 2405367"/>
              <a:gd name="connsiteX33" fmla="*/ 8225999 w 11291974"/>
              <a:gd name="connsiteY33" fmla="*/ 442089 h 2405367"/>
              <a:gd name="connsiteX34" fmla="*/ 8477803 w 11291974"/>
              <a:gd name="connsiteY34" fmla="*/ 421070 h 2405367"/>
              <a:gd name="connsiteX35" fmla="*/ 8732995 w 11291974"/>
              <a:gd name="connsiteY35" fmla="*/ 395848 h 2405367"/>
              <a:gd name="connsiteX36" fmla="*/ 8984800 w 11291974"/>
              <a:gd name="connsiteY36" fmla="*/ 370626 h 2405367"/>
              <a:gd name="connsiteX37" fmla="*/ 9241121 w 11291974"/>
              <a:gd name="connsiteY37" fmla="*/ 341550 h 2405367"/>
              <a:gd name="connsiteX38" fmla="*/ 9498572 w 11291974"/>
              <a:gd name="connsiteY38" fmla="*/ 309672 h 2405367"/>
              <a:gd name="connsiteX39" fmla="*/ 9752635 w 11291974"/>
              <a:gd name="connsiteY39" fmla="*/ 276043 h 2405367"/>
              <a:gd name="connsiteX40" fmla="*/ 10010086 w 11291974"/>
              <a:gd name="connsiteY40" fmla="*/ 236808 h 2405367"/>
              <a:gd name="connsiteX41" fmla="*/ 10266407 w 11291974"/>
              <a:gd name="connsiteY41" fmla="*/ 194771 h 2405367"/>
              <a:gd name="connsiteX42" fmla="*/ 10523858 w 11291974"/>
              <a:gd name="connsiteY42" fmla="*/ 153085 h 2405367"/>
              <a:gd name="connsiteX43" fmla="*/ 10780179 w 11291974"/>
              <a:gd name="connsiteY43" fmla="*/ 104392 h 2405367"/>
              <a:gd name="connsiteX44" fmla="*/ 11035371 w 11291974"/>
              <a:gd name="connsiteY44" fmla="*/ 54648 h 2405367"/>
              <a:gd name="connsiteX45" fmla="*/ 11291692 w 11291974"/>
              <a:gd name="connsiteY45" fmla="*/ 2452 h 2405367"/>
              <a:gd name="connsiteX46" fmla="*/ 11291692 w 11291974"/>
              <a:gd name="connsiteY46" fmla="*/ 2236410 h 2405367"/>
              <a:gd name="connsiteX47" fmla="*/ 11291974 w 11291974"/>
              <a:gd name="connsiteY47" fmla="*/ 2236410 h 2405367"/>
              <a:gd name="connsiteX48" fmla="*/ 11291974 w 11291974"/>
              <a:gd name="connsiteY48" fmla="*/ 2405367 h 2405367"/>
              <a:gd name="connsiteX49" fmla="*/ 0 w 11291974"/>
              <a:gd name="connsiteY49" fmla="*/ 2405367 h 2405367"/>
              <a:gd name="connsiteX50" fmla="*/ 0 w 11291974"/>
              <a:gd name="connsiteY50" fmla="*/ 2236410 h 2405367"/>
              <a:gd name="connsiteX51" fmla="*/ 1 w 11291974"/>
              <a:gd name="connsiteY51" fmla="*/ 2236410 h 24053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1291974" h="2405367">
                <a:moveTo>
                  <a:pt x="1" y="0"/>
                </a:moveTo>
                <a:lnTo>
                  <a:pt x="66622" y="12261"/>
                </a:lnTo>
                <a:lnTo>
                  <a:pt x="261968" y="48342"/>
                </a:lnTo>
                <a:lnTo>
                  <a:pt x="404244" y="73565"/>
                </a:lnTo>
                <a:lnTo>
                  <a:pt x="573619" y="100188"/>
                </a:lnTo>
                <a:lnTo>
                  <a:pt x="774611" y="132066"/>
                </a:lnTo>
                <a:lnTo>
                  <a:pt x="997058" y="165696"/>
                </a:lnTo>
                <a:lnTo>
                  <a:pt x="1247733" y="201077"/>
                </a:lnTo>
                <a:lnTo>
                  <a:pt x="1520993" y="238560"/>
                </a:lnTo>
                <a:lnTo>
                  <a:pt x="1817964" y="276043"/>
                </a:lnTo>
                <a:lnTo>
                  <a:pt x="2134132" y="314226"/>
                </a:lnTo>
                <a:lnTo>
                  <a:pt x="2475141" y="349608"/>
                </a:lnTo>
                <a:lnTo>
                  <a:pt x="2831957" y="383587"/>
                </a:lnTo>
                <a:lnTo>
                  <a:pt x="3209100" y="414415"/>
                </a:lnTo>
                <a:lnTo>
                  <a:pt x="3602051" y="443840"/>
                </a:lnTo>
                <a:lnTo>
                  <a:pt x="4011939" y="471515"/>
                </a:lnTo>
                <a:lnTo>
                  <a:pt x="4221965" y="481323"/>
                </a:lnTo>
                <a:lnTo>
                  <a:pt x="4436507" y="492183"/>
                </a:lnTo>
                <a:lnTo>
                  <a:pt x="4654437" y="502342"/>
                </a:lnTo>
                <a:lnTo>
                  <a:pt x="4873496" y="508998"/>
                </a:lnTo>
                <a:lnTo>
                  <a:pt x="5097071" y="514953"/>
                </a:lnTo>
                <a:lnTo>
                  <a:pt x="5322905" y="521259"/>
                </a:lnTo>
                <a:lnTo>
                  <a:pt x="5553255" y="525462"/>
                </a:lnTo>
                <a:lnTo>
                  <a:pt x="5785864" y="525462"/>
                </a:lnTo>
                <a:lnTo>
                  <a:pt x="6020731" y="527564"/>
                </a:lnTo>
                <a:lnTo>
                  <a:pt x="6257857" y="525462"/>
                </a:lnTo>
                <a:lnTo>
                  <a:pt x="6498370" y="521259"/>
                </a:lnTo>
                <a:lnTo>
                  <a:pt x="6738883" y="517405"/>
                </a:lnTo>
                <a:lnTo>
                  <a:pt x="6982783" y="508998"/>
                </a:lnTo>
                <a:lnTo>
                  <a:pt x="7228942" y="500240"/>
                </a:lnTo>
                <a:lnTo>
                  <a:pt x="7475101" y="490081"/>
                </a:lnTo>
                <a:lnTo>
                  <a:pt x="7723519" y="475719"/>
                </a:lnTo>
                <a:lnTo>
                  <a:pt x="7974193" y="458553"/>
                </a:lnTo>
                <a:lnTo>
                  <a:pt x="8225999" y="442089"/>
                </a:lnTo>
                <a:lnTo>
                  <a:pt x="8477803" y="421070"/>
                </a:lnTo>
                <a:lnTo>
                  <a:pt x="8732995" y="395848"/>
                </a:lnTo>
                <a:lnTo>
                  <a:pt x="8984800" y="370626"/>
                </a:lnTo>
                <a:lnTo>
                  <a:pt x="9241121" y="341550"/>
                </a:lnTo>
                <a:lnTo>
                  <a:pt x="9498572" y="309672"/>
                </a:lnTo>
                <a:lnTo>
                  <a:pt x="9752635" y="276043"/>
                </a:lnTo>
                <a:lnTo>
                  <a:pt x="10010086" y="236808"/>
                </a:lnTo>
                <a:lnTo>
                  <a:pt x="10266407" y="194771"/>
                </a:lnTo>
                <a:lnTo>
                  <a:pt x="10523858" y="153085"/>
                </a:lnTo>
                <a:lnTo>
                  <a:pt x="10780179" y="104392"/>
                </a:lnTo>
                <a:lnTo>
                  <a:pt x="11035371" y="54648"/>
                </a:lnTo>
                <a:lnTo>
                  <a:pt x="11291692" y="2452"/>
                </a:lnTo>
                <a:lnTo>
                  <a:pt x="11291692" y="2236410"/>
                </a:lnTo>
                <a:lnTo>
                  <a:pt x="11291974" y="2236410"/>
                </a:lnTo>
                <a:lnTo>
                  <a:pt x="11291974" y="2405367"/>
                </a:lnTo>
                <a:lnTo>
                  <a:pt x="0" y="2405367"/>
                </a:lnTo>
                <a:lnTo>
                  <a:pt x="0" y="2236410"/>
                </a:lnTo>
                <a:lnTo>
                  <a:pt x="1" y="223641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18D3601-C876-47C6-B15A-B1257AAA8DB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21010068">
            <a:off x="8476970" y="4482550"/>
            <a:ext cx="3280381" cy="269634"/>
          </a:xfrm>
          <a:custGeom>
            <a:avLst/>
            <a:gdLst>
              <a:gd name="connsiteX0" fmla="*/ 3280381 w 3280381"/>
              <a:gd name="connsiteY0" fmla="*/ 0 h 269634"/>
              <a:gd name="connsiteX1" fmla="*/ 3236487 w 3280381"/>
              <a:gd name="connsiteY1" fmla="*/ 253271 h 269634"/>
              <a:gd name="connsiteX2" fmla="*/ 3007118 w 3280381"/>
              <a:gd name="connsiteY2" fmla="*/ 259990 h 269634"/>
              <a:gd name="connsiteX3" fmla="*/ 2747180 w 3280381"/>
              <a:gd name="connsiteY3" fmla="*/ 265426 h 269634"/>
              <a:gd name="connsiteX4" fmla="*/ 2486309 w 3280381"/>
              <a:gd name="connsiteY4" fmla="*/ 269634 h 269634"/>
              <a:gd name="connsiteX5" fmla="*/ 2225520 w 3280381"/>
              <a:gd name="connsiteY5" fmla="*/ 266744 h 269634"/>
              <a:gd name="connsiteX6" fmla="*/ 1965786 w 3280381"/>
              <a:gd name="connsiteY6" fmla="*/ 264394 h 269634"/>
              <a:gd name="connsiteX7" fmla="*/ 1705416 w 3280381"/>
              <a:gd name="connsiteY7" fmla="*/ 259089 h 269634"/>
              <a:gd name="connsiteX8" fmla="*/ 1449343 w 3280381"/>
              <a:gd name="connsiteY8" fmla="*/ 248840 h 269634"/>
              <a:gd name="connsiteX9" fmla="*/ 1190229 w 3280381"/>
              <a:gd name="connsiteY9" fmla="*/ 236286 h 269634"/>
              <a:gd name="connsiteX10" fmla="*/ 932708 w 3280381"/>
              <a:gd name="connsiteY10" fmla="*/ 221165 h 269634"/>
              <a:gd name="connsiteX11" fmla="*/ 680295 w 3280381"/>
              <a:gd name="connsiteY11" fmla="*/ 203018 h 269634"/>
              <a:gd name="connsiteX12" fmla="*/ 424544 w 3280381"/>
              <a:gd name="connsiteY12" fmla="*/ 184292 h 269634"/>
              <a:gd name="connsiteX13" fmla="*/ 172849 w 3280381"/>
              <a:gd name="connsiteY13" fmla="*/ 162003 h 269634"/>
              <a:gd name="connsiteX14" fmla="*/ 1165 w 3280381"/>
              <a:gd name="connsiteY14" fmla="*/ 143682 h 269634"/>
              <a:gd name="connsiteX15" fmla="*/ 0 w 3280381"/>
              <a:gd name="connsiteY15" fmla="*/ 140892 h 269634"/>
              <a:gd name="connsiteX16" fmla="*/ 175859 w 3280381"/>
              <a:gd name="connsiteY16" fmla="*/ 149808 h 269634"/>
              <a:gd name="connsiteX17" fmla="*/ 265932 w 3280381"/>
              <a:gd name="connsiteY17" fmla="*/ 153142 h 269634"/>
              <a:gd name="connsiteX18" fmla="*/ 357986 w 3280381"/>
              <a:gd name="connsiteY18" fmla="*/ 156642 h 269634"/>
              <a:gd name="connsiteX19" fmla="*/ 451359 w 3280381"/>
              <a:gd name="connsiteY19" fmla="*/ 159976 h 269634"/>
              <a:gd name="connsiteX20" fmla="*/ 545392 w 3280381"/>
              <a:gd name="connsiteY20" fmla="*/ 162059 h 269634"/>
              <a:gd name="connsiteX21" fmla="*/ 641075 w 3280381"/>
              <a:gd name="connsiteY21" fmla="*/ 164059 h 269634"/>
              <a:gd name="connsiteX22" fmla="*/ 738407 w 3280381"/>
              <a:gd name="connsiteY22" fmla="*/ 166142 h 269634"/>
              <a:gd name="connsiteX23" fmla="*/ 837059 w 3280381"/>
              <a:gd name="connsiteY23" fmla="*/ 167559 h 269634"/>
              <a:gd name="connsiteX24" fmla="*/ 936702 w 3280381"/>
              <a:gd name="connsiteY24" fmla="*/ 167559 h 269634"/>
              <a:gd name="connsiteX25" fmla="*/ 1037664 w 3280381"/>
              <a:gd name="connsiteY25" fmla="*/ 168142 h 269634"/>
              <a:gd name="connsiteX26" fmla="*/ 1139615 w 3280381"/>
              <a:gd name="connsiteY26" fmla="*/ 167559 h 269634"/>
              <a:gd name="connsiteX27" fmla="*/ 1242557 w 3280381"/>
              <a:gd name="connsiteY27" fmla="*/ 166142 h 269634"/>
              <a:gd name="connsiteX28" fmla="*/ 1345830 w 3280381"/>
              <a:gd name="connsiteY28" fmla="*/ 164809 h 269634"/>
              <a:gd name="connsiteX29" fmla="*/ 1450419 w 3280381"/>
              <a:gd name="connsiteY29" fmla="*/ 162059 h 269634"/>
              <a:gd name="connsiteX30" fmla="*/ 1556330 w 3280381"/>
              <a:gd name="connsiteY30" fmla="*/ 159392 h 269634"/>
              <a:gd name="connsiteX31" fmla="*/ 1661581 w 3280381"/>
              <a:gd name="connsiteY31" fmla="*/ 155892 h 269634"/>
              <a:gd name="connsiteX32" fmla="*/ 1768152 w 3280381"/>
              <a:gd name="connsiteY32" fmla="*/ 151225 h 269634"/>
              <a:gd name="connsiteX33" fmla="*/ 1876043 w 3280381"/>
              <a:gd name="connsiteY33" fmla="*/ 145725 h 269634"/>
              <a:gd name="connsiteX34" fmla="*/ 1983934 w 3280381"/>
              <a:gd name="connsiteY34" fmla="*/ 140308 h 269634"/>
              <a:gd name="connsiteX35" fmla="*/ 2091823 w 3280381"/>
              <a:gd name="connsiteY35" fmla="*/ 133392 h 269634"/>
              <a:gd name="connsiteX36" fmla="*/ 2201694 w 3280381"/>
              <a:gd name="connsiteY36" fmla="*/ 125225 h 269634"/>
              <a:gd name="connsiteX37" fmla="*/ 2309585 w 3280381"/>
              <a:gd name="connsiteY37" fmla="*/ 117058 h 269634"/>
              <a:gd name="connsiteX38" fmla="*/ 2419455 w 3280381"/>
              <a:gd name="connsiteY38" fmla="*/ 107475 h 269634"/>
              <a:gd name="connsiteX39" fmla="*/ 2530315 w 3280381"/>
              <a:gd name="connsiteY39" fmla="*/ 97224 h 269634"/>
              <a:gd name="connsiteX40" fmla="*/ 2639195 w 3280381"/>
              <a:gd name="connsiteY40" fmla="*/ 86308 h 269634"/>
              <a:gd name="connsiteX41" fmla="*/ 2749396 w 3280381"/>
              <a:gd name="connsiteY41" fmla="*/ 73474 h 269634"/>
              <a:gd name="connsiteX42" fmla="*/ 2859596 w 3280381"/>
              <a:gd name="connsiteY42" fmla="*/ 59807 h 269634"/>
              <a:gd name="connsiteX43" fmla="*/ 2969796 w 3280381"/>
              <a:gd name="connsiteY43" fmla="*/ 46223 h 269634"/>
              <a:gd name="connsiteX44" fmla="*/ 3079667 w 3280381"/>
              <a:gd name="connsiteY44" fmla="*/ 30390 h 269634"/>
              <a:gd name="connsiteX45" fmla="*/ 3189537 w 3280381"/>
              <a:gd name="connsiteY45" fmla="*/ 14057 h 2696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3280381" h="269634">
                <a:moveTo>
                  <a:pt x="3280381" y="0"/>
                </a:moveTo>
                <a:lnTo>
                  <a:pt x="3236487" y="253271"/>
                </a:lnTo>
                <a:lnTo>
                  <a:pt x="3007118" y="259990"/>
                </a:lnTo>
                <a:lnTo>
                  <a:pt x="2747180" y="265426"/>
                </a:lnTo>
                <a:lnTo>
                  <a:pt x="2486309" y="269634"/>
                </a:lnTo>
                <a:lnTo>
                  <a:pt x="2225520" y="266744"/>
                </a:lnTo>
                <a:lnTo>
                  <a:pt x="1965786" y="264394"/>
                </a:lnTo>
                <a:lnTo>
                  <a:pt x="1705416" y="259089"/>
                </a:lnTo>
                <a:lnTo>
                  <a:pt x="1449343" y="248840"/>
                </a:lnTo>
                <a:lnTo>
                  <a:pt x="1190229" y="236286"/>
                </a:lnTo>
                <a:lnTo>
                  <a:pt x="932708" y="221165"/>
                </a:lnTo>
                <a:lnTo>
                  <a:pt x="680295" y="203018"/>
                </a:lnTo>
                <a:lnTo>
                  <a:pt x="424544" y="184292"/>
                </a:lnTo>
                <a:lnTo>
                  <a:pt x="172849" y="162003"/>
                </a:lnTo>
                <a:lnTo>
                  <a:pt x="1165" y="143682"/>
                </a:lnTo>
                <a:lnTo>
                  <a:pt x="0" y="140892"/>
                </a:lnTo>
                <a:lnTo>
                  <a:pt x="175859" y="149808"/>
                </a:lnTo>
                <a:lnTo>
                  <a:pt x="265932" y="153142"/>
                </a:lnTo>
                <a:lnTo>
                  <a:pt x="357986" y="156642"/>
                </a:lnTo>
                <a:lnTo>
                  <a:pt x="451359" y="159976"/>
                </a:lnTo>
                <a:lnTo>
                  <a:pt x="545392" y="162059"/>
                </a:lnTo>
                <a:lnTo>
                  <a:pt x="641075" y="164059"/>
                </a:lnTo>
                <a:lnTo>
                  <a:pt x="738407" y="166142"/>
                </a:lnTo>
                <a:lnTo>
                  <a:pt x="837059" y="167559"/>
                </a:lnTo>
                <a:lnTo>
                  <a:pt x="936702" y="167559"/>
                </a:lnTo>
                <a:lnTo>
                  <a:pt x="1037664" y="168142"/>
                </a:lnTo>
                <a:lnTo>
                  <a:pt x="1139615" y="167559"/>
                </a:lnTo>
                <a:lnTo>
                  <a:pt x="1242557" y="166142"/>
                </a:lnTo>
                <a:lnTo>
                  <a:pt x="1345830" y="164809"/>
                </a:lnTo>
                <a:lnTo>
                  <a:pt x="1450419" y="162059"/>
                </a:lnTo>
                <a:lnTo>
                  <a:pt x="1556330" y="159392"/>
                </a:lnTo>
                <a:lnTo>
                  <a:pt x="1661581" y="155892"/>
                </a:lnTo>
                <a:lnTo>
                  <a:pt x="1768152" y="151225"/>
                </a:lnTo>
                <a:lnTo>
                  <a:pt x="1876043" y="145725"/>
                </a:lnTo>
                <a:lnTo>
                  <a:pt x="1983934" y="140308"/>
                </a:lnTo>
                <a:lnTo>
                  <a:pt x="2091823" y="133392"/>
                </a:lnTo>
                <a:lnTo>
                  <a:pt x="2201694" y="125225"/>
                </a:lnTo>
                <a:lnTo>
                  <a:pt x="2309585" y="117058"/>
                </a:lnTo>
                <a:lnTo>
                  <a:pt x="2419455" y="107475"/>
                </a:lnTo>
                <a:lnTo>
                  <a:pt x="2530315" y="97224"/>
                </a:lnTo>
                <a:lnTo>
                  <a:pt x="2639195" y="86308"/>
                </a:lnTo>
                <a:lnTo>
                  <a:pt x="2749396" y="73474"/>
                </a:lnTo>
                <a:lnTo>
                  <a:pt x="2859596" y="59807"/>
                </a:lnTo>
                <a:lnTo>
                  <a:pt x="2969796" y="46223"/>
                </a:lnTo>
                <a:lnTo>
                  <a:pt x="3079667" y="30390"/>
                </a:lnTo>
                <a:lnTo>
                  <a:pt x="3189537" y="14057"/>
                </a:lnTo>
                <a:close/>
              </a:path>
            </a:pathLst>
          </a:custGeom>
          <a:solidFill>
            <a:srgbClr val="FFFFFF">
              <a:alpha val="20000"/>
            </a:srgbClr>
          </a:solidFill>
          <a:ln>
            <a:noFill/>
          </a:ln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E382A3D-2F90-475C-8DF2-F666FEA3425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6ED2D7-806E-4A13-A770-EE060188FD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83171" y="1143000"/>
            <a:ext cx="8825658" cy="3389217"/>
          </a:xfrm>
        </p:spPr>
        <p:txBody>
          <a:bodyPr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th-TH" sz="4000" b="1" dirty="0">
                <a:solidFill>
                  <a:schemeClr val="bg1"/>
                </a:solidFill>
              </a:rPr>
              <a:t>ฐานข้อมูลออนไลน์ </a:t>
            </a:r>
            <a:r>
              <a:rPr lang="en-US" sz="4000" b="1" dirty="0">
                <a:solidFill>
                  <a:schemeClr val="bg1"/>
                </a:solidFill>
              </a:rPr>
              <a:t>Short Tandem Repeat </a:t>
            </a:r>
            <a:r>
              <a:rPr lang="th-TH" sz="4000" b="1" dirty="0">
                <a:solidFill>
                  <a:schemeClr val="bg1"/>
                </a:solidFill>
              </a:rPr>
              <a:t>เพื่อการวิจัยและทดสอบทางนิติเวช</a:t>
            </a:r>
            <a:br>
              <a:rPr lang="en-US" sz="4000" b="1" dirty="0">
                <a:solidFill>
                  <a:schemeClr val="bg1"/>
                </a:solidFill>
              </a:rPr>
            </a:br>
            <a:endParaRPr lang="en-US" sz="4000" b="1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64232C-0E32-45BE-BCEB-C3FBC465FE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83171" y="5240851"/>
            <a:ext cx="8825658" cy="828932"/>
          </a:xfrm>
        </p:spPr>
        <p:txBody>
          <a:bodyPr>
            <a:normAutofit fontScale="92500" lnSpcReduction="10000"/>
          </a:bodyPr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Short tandem repeat online database for research and test in forensic medicine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3C29B68-EF00-4D7D-AE1A-667A6080DF61}"/>
              </a:ext>
            </a:extLst>
          </p:cNvPr>
          <p:cNvSpPr txBox="1"/>
          <p:nvPr/>
        </p:nvSpPr>
        <p:spPr>
          <a:xfrm>
            <a:off x="8960365" y="6211669"/>
            <a:ext cx="30969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th-TH" dirty="0"/>
              <a:t>โดย นาย วศิน  ปณิธานศิริกุล</a:t>
            </a:r>
          </a:p>
          <a:p>
            <a:pPr algn="r"/>
            <a:r>
              <a:rPr lang="th-TH" dirty="0"/>
              <a:t>อาจารย์ที่ปรึกษา อ</a:t>
            </a:r>
            <a:r>
              <a:rPr lang="en-US" dirty="0"/>
              <a:t>.</a:t>
            </a:r>
            <a:r>
              <a:rPr lang="th-TH" dirty="0"/>
              <a:t>ดร</a:t>
            </a:r>
            <a:r>
              <a:rPr lang="en-US" dirty="0"/>
              <a:t>.</a:t>
            </a:r>
            <a:r>
              <a:rPr lang="th-TH" dirty="0"/>
              <a:t> ดวงดาว  วิชาดากุล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02876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A2ECCC-BF6D-4616-9351-4FC8897DE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z="4400" dirty="0"/>
              <a:t>กิตติกรรมประกาศ</a:t>
            </a:r>
            <a:endParaRPr lang="en-US" sz="4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BB8B43-D323-4F6D-B592-FD84E48DA8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h-TH" dirty="0"/>
              <a:t>รศ</a:t>
            </a:r>
            <a:r>
              <a:rPr lang="en-US" dirty="0"/>
              <a:t>. </a:t>
            </a:r>
            <a:r>
              <a:rPr lang="th-TH" dirty="0"/>
              <a:t>นพ</a:t>
            </a:r>
            <a:r>
              <a:rPr lang="en-US" dirty="0"/>
              <a:t>. </a:t>
            </a:r>
            <a:r>
              <a:rPr lang="th-TH" dirty="0"/>
              <a:t>กรเกียรติ  วงศ์ไฟศาลลิน</a:t>
            </a:r>
          </a:p>
          <a:p>
            <a:r>
              <a:rPr lang="th-TH" dirty="0"/>
              <a:t>น</a:t>
            </a:r>
            <a:r>
              <a:rPr lang="en-US" dirty="0"/>
              <a:t>.</a:t>
            </a:r>
            <a:r>
              <a:rPr lang="th-TH" dirty="0"/>
              <a:t>ส</a:t>
            </a:r>
            <a:r>
              <a:rPr lang="en-US" dirty="0"/>
              <a:t>.</a:t>
            </a:r>
            <a:r>
              <a:rPr lang="th-TH" dirty="0"/>
              <a:t> ทิฆัมพร  สถิรแพทย์</a:t>
            </a:r>
          </a:p>
          <a:p>
            <a:r>
              <a:rPr lang="th-TH" dirty="0"/>
              <a:t>น</a:t>
            </a:r>
            <a:r>
              <a:rPr lang="en-US" dirty="0"/>
              <a:t>.</a:t>
            </a:r>
            <a:r>
              <a:rPr lang="th-TH" dirty="0"/>
              <a:t>ส</a:t>
            </a:r>
            <a:r>
              <a:rPr lang="en-US" dirty="0"/>
              <a:t>. </a:t>
            </a:r>
            <a:r>
              <a:rPr lang="th-TH" dirty="0"/>
              <a:t>ปุณยภัทร  สุขวิฒยา</a:t>
            </a:r>
          </a:p>
          <a:p>
            <a:r>
              <a:rPr lang="th-TH" dirty="0"/>
              <a:t>กลุ่มวิจัยนิติพันธุศาสตร์ </a:t>
            </a:r>
            <a:r>
              <a:rPr lang="en-US" dirty="0"/>
              <a:t>(STAR: Forensic Genetics ) </a:t>
            </a:r>
            <a:r>
              <a:rPr lang="th-TH" dirty="0"/>
              <a:t>คณะแพทยศาสตร์ จุฬาลงกรณ์มหาวิทยาลัย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07663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B63C4E-79B2-4D7E-AE69-847BFD19A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z="5400" dirty="0"/>
              <a:t>การระบุตัวบุคคล</a:t>
            </a:r>
            <a:endParaRPr lang="en-US" sz="5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11ADFC-AA09-403D-B973-F2065A093852}"/>
              </a:ext>
            </a:extLst>
          </p:cNvPr>
          <p:cNvSpPr txBox="1"/>
          <p:nvPr/>
        </p:nvSpPr>
        <p:spPr>
          <a:xfrm>
            <a:off x="0" y="6419825"/>
            <a:ext cx="641233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http://kmsmc.edu.pk/wp-content/uploads/2013/07/f-415x260.jpg</a:t>
            </a:r>
          </a:p>
          <a:p>
            <a:r>
              <a:rPr lang="en-US" sz="1400" dirty="0"/>
              <a:t>https://www.ldoceonline.com/media/english/illustration/skull.jpg</a:t>
            </a:r>
          </a:p>
          <a:p>
            <a:r>
              <a:rPr lang="en-US" sz="1400" dirty="0"/>
              <a:t>http://knowgenetics.org/wp-content/uploads/2012/12/Transcription.jpg</a:t>
            </a:r>
          </a:p>
        </p:txBody>
      </p:sp>
      <p:pic>
        <p:nvPicPr>
          <p:cNvPr id="1028" name="Picture 4" descr="Image result for forensic medicine">
            <a:extLst>
              <a:ext uri="{FF2B5EF4-FFF2-40B4-BE49-F238E27FC236}">
                <a16:creationId xmlns:a16="http://schemas.microsoft.com/office/drawing/2014/main" id="{C6C8AF35-FEEF-4BF6-ABCC-99E75F41A5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051" y="2476500"/>
            <a:ext cx="3490018" cy="2186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Related image">
            <a:extLst>
              <a:ext uri="{FF2B5EF4-FFF2-40B4-BE49-F238E27FC236}">
                <a16:creationId xmlns:a16="http://schemas.microsoft.com/office/drawing/2014/main" id="{A100A8AB-A54E-4990-A0BD-6B48A230B0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4400" y="3196043"/>
            <a:ext cx="4054475" cy="2436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skull">
            <a:extLst>
              <a:ext uri="{FF2B5EF4-FFF2-40B4-BE49-F238E27FC236}">
                <a16:creationId xmlns:a16="http://schemas.microsoft.com/office/drawing/2014/main" id="{5131E740-66B7-4D26-8015-6FBC326BDE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6884" y="2774950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16275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7C5EE-01FF-4596-831A-1FFE29FF6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DNA Analysis (CE, NGS)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CCBC36-BD19-4538-A600-BA87E0F7ABE3}"/>
              </a:ext>
            </a:extLst>
          </p:cNvPr>
          <p:cNvSpPr txBox="1"/>
          <p:nvPr/>
        </p:nvSpPr>
        <p:spPr>
          <a:xfrm>
            <a:off x="0" y="6488668"/>
            <a:ext cx="124412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https://image.slidesharecdn.com/introductiontonextgenerationsequencingv2-110927082709-phpapp02/95/introduction-to-next-generation-sequencing-15-728.jpg?cb=1317179320</a:t>
            </a:r>
          </a:p>
        </p:txBody>
      </p:sp>
      <p:pic>
        <p:nvPicPr>
          <p:cNvPr id="3074" name="Picture 2" descr="https://image.slidesharecdn.com/introductiontonextgenerationsequencingv2-110927082709-phpapp02/95/introduction-to-next-generation-sequencing-15-728.jpg?cb=1317179320">
            <a:extLst>
              <a:ext uri="{FF2B5EF4-FFF2-40B4-BE49-F238E27FC236}">
                <a16:creationId xmlns:a16="http://schemas.microsoft.com/office/drawing/2014/main" id="{EB64E70B-8EA1-4600-BE99-E169084482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3481" r="43428" b="-1718"/>
          <a:stretch/>
        </p:blipFill>
        <p:spPr bwMode="auto">
          <a:xfrm>
            <a:off x="4974229" y="2312019"/>
            <a:ext cx="3463527" cy="4059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82742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56B217-E03D-4CC1-A66C-2BEF556F2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z="4400" dirty="0"/>
              <a:t>ปัญหาในปัจจุบัน</a:t>
            </a:r>
            <a:endParaRPr lang="en-US" sz="4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B69A79-8EDD-47CF-959F-66D7FD2EA5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4563" y="2553114"/>
            <a:ext cx="8825659" cy="3416300"/>
          </a:xfrm>
        </p:spPr>
        <p:txBody>
          <a:bodyPr>
            <a:normAutofit/>
          </a:bodyPr>
          <a:lstStyle/>
          <a:p>
            <a:r>
              <a:rPr lang="th-TH" sz="2400" dirty="0"/>
              <a:t>ภาควิชานิติเวชศาสตร์ คณะแพทย์ศาสตร์ จุฬาลงกรณ์มหาวิทยาลัย ได้ทำการเก็บข้อมูล </a:t>
            </a:r>
            <a:r>
              <a:rPr lang="en-US" sz="2400" dirty="0"/>
              <a:t>STR </a:t>
            </a:r>
            <a:r>
              <a:rPr lang="th-TH" sz="2400" dirty="0"/>
              <a:t>ดังกล่าวย้อนหลังไว้เป็นเวลากว่า </a:t>
            </a:r>
            <a:r>
              <a:rPr lang="en-US" sz="2400" dirty="0"/>
              <a:t>10 </a:t>
            </a:r>
            <a:r>
              <a:rPr lang="th-TH" sz="2400" dirty="0"/>
              <a:t>ปี</a:t>
            </a:r>
            <a:endParaRPr lang="en-US" sz="2400" dirty="0"/>
          </a:p>
          <a:p>
            <a:r>
              <a:rPr lang="th-TH" sz="2400" dirty="0"/>
              <a:t>แต่การจัดเก็บข้อมูลนั้นเก็บเป็น ไฟล์ </a:t>
            </a:r>
            <a:r>
              <a:rPr lang="en-US" sz="2400" dirty="0"/>
              <a:t>Excel </a:t>
            </a:r>
            <a:r>
              <a:rPr lang="th-TH" sz="2400" dirty="0"/>
              <a:t>ทั่วไป</a:t>
            </a:r>
            <a:r>
              <a:rPr lang="en-US" sz="2400" dirty="0"/>
              <a:t> </a:t>
            </a:r>
            <a:r>
              <a:rPr lang="th-TH" sz="2400" dirty="0"/>
              <a:t>ซึ่งเป็นอุปสรรคต่อการนำข้อมูลเหล่านั้นมาวิเคราะห์รวมกัน</a:t>
            </a:r>
            <a:endParaRPr lang="en-US" sz="2400" dirty="0"/>
          </a:p>
          <a:p>
            <a:r>
              <a:rPr lang="th-TH" sz="2400" dirty="0"/>
              <a:t>ในส่วนของการวิเคราะห์เบื้องต้นนั้น เจ้าหน้าที่ห้องปฏิบัติการจะเป็นผู้ลงมือทำแบบอนาล็อก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881187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2EAA809E-9ED4-467B-9FEA-8650166F131E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B1B2C71-9154-4F87-876B-2C5247282E7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166CB913-1233-494F-B1BC-03CED0745E03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899D8977-5473-482F-BDA7-24D7C5042EC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1ECA4FE-7D2F-4576-B767-3A5F5ABFE90F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 useBgFill="1">
          <p:nvSpPr>
            <p:cNvPr id="15" name="Rectangle 14">
              <a:extLst>
                <a:ext uri="{FF2B5EF4-FFF2-40B4-BE49-F238E27FC236}">
                  <a16:creationId xmlns:a16="http://schemas.microsoft.com/office/drawing/2014/main" id="{5969441E-5462-4859-86CD-1737FDE3604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596BD4B5-6833-40CC-96FE-EDC67563426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81F53E2-F556-42FA-8D24-113839EE19F8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58249" y="4166888"/>
            <a:ext cx="675502" cy="0"/>
          </a:xfrm>
          <a:prstGeom prst="line">
            <a:avLst/>
          </a:prstGeom>
          <a:ln w="127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0865FBC8-7F4B-42A2-A163-C433677F4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3171" y="1169773"/>
            <a:ext cx="8825658" cy="287016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b="1" dirty="0" err="1">
                <a:solidFill>
                  <a:schemeClr val="tx1"/>
                </a:solidFill>
              </a:rPr>
              <a:t>วัตถุประสงค์</a:t>
            </a:r>
            <a:endParaRPr lang="en-US" sz="66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48884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A8FDFE-521B-4EA5-908E-17EAF7154B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z="4400" dirty="0"/>
              <a:t>วัตถุประสงค์</a:t>
            </a:r>
            <a:endParaRPr lang="en-US" sz="4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599AF6-66F0-4BC6-BCFA-8C80E70240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3200" dirty="0"/>
              <a:t>เพื่อสร้างระบบฐานข้อมูลที่ช่วยอำนวยความสะดวกให้กระบวนการตรวจสอบและการวิจัยทางนิติเวช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4601680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2EAA809E-9ED4-467B-9FEA-8650166F131E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B1B2C71-9154-4F87-876B-2C5247282E7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166CB913-1233-494F-B1BC-03CED0745E03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899D8977-5473-482F-BDA7-24D7C5042EC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1ECA4FE-7D2F-4576-B767-3A5F5ABFE90F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 useBgFill="1">
          <p:nvSpPr>
            <p:cNvPr id="15" name="Rectangle 14">
              <a:extLst>
                <a:ext uri="{FF2B5EF4-FFF2-40B4-BE49-F238E27FC236}">
                  <a16:creationId xmlns:a16="http://schemas.microsoft.com/office/drawing/2014/main" id="{5969441E-5462-4859-86CD-1737FDE3604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596BD4B5-6833-40CC-96FE-EDC67563426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81F53E2-F556-42FA-8D24-113839EE19F8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58249" y="4166888"/>
            <a:ext cx="675502" cy="0"/>
          </a:xfrm>
          <a:prstGeom prst="line">
            <a:avLst/>
          </a:prstGeom>
          <a:ln w="127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CF0CA397-85D2-4D13-8FAA-42EC5001AC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3171" y="1169773"/>
            <a:ext cx="8825658" cy="287016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b="1" dirty="0" err="1">
                <a:solidFill>
                  <a:schemeClr val="tx1"/>
                </a:solidFill>
              </a:rPr>
              <a:t>ทฤษฎีที่เกี่ยวข้อง</a:t>
            </a:r>
            <a:endParaRPr lang="en-US" sz="66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05134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315</TotalTime>
  <Words>1301</Words>
  <Application>Microsoft Office PowerPoint</Application>
  <PresentationFormat>Widescreen</PresentationFormat>
  <Paragraphs>172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6" baseType="lpstr">
      <vt:lpstr>Angsana New</vt:lpstr>
      <vt:lpstr>Arial</vt:lpstr>
      <vt:lpstr>Calibri</vt:lpstr>
      <vt:lpstr>Cambria Math</vt:lpstr>
      <vt:lpstr>Century Gothic</vt:lpstr>
      <vt:lpstr>Cordia New</vt:lpstr>
      <vt:lpstr>Nixie One</vt:lpstr>
      <vt:lpstr>Roboto Slab</vt:lpstr>
      <vt:lpstr>TH SarabunPSK</vt:lpstr>
      <vt:lpstr>Wingdings 3</vt:lpstr>
      <vt:lpstr>Ion Boardroom</vt:lpstr>
      <vt:lpstr>ฐานข้อมูลออนไลน์ Short Tandem Repeat เพื่อการวิจัยและทดสอบทางนิติเวช </vt:lpstr>
      <vt:lpstr>หัวข้อการนำเสนอ</vt:lpstr>
      <vt:lpstr>ที่มาและความสำคัญ</vt:lpstr>
      <vt:lpstr>การระบุตัวบุคคล</vt:lpstr>
      <vt:lpstr>DNA Analysis (CE, NGS)</vt:lpstr>
      <vt:lpstr>ปัญหาในปัจจุบัน</vt:lpstr>
      <vt:lpstr>วัตถุประสงค์</vt:lpstr>
      <vt:lpstr>วัตถุประสงค์</vt:lpstr>
      <vt:lpstr>ทฤษฎีที่เกี่ยวข้อง</vt:lpstr>
      <vt:lpstr>Sanger sequencing</vt:lpstr>
      <vt:lpstr>Next generation sequencing</vt:lpstr>
      <vt:lpstr>Short tandem repeat (STR) sequence</vt:lpstr>
      <vt:lpstr>Statistic values</vt:lpstr>
      <vt:lpstr>งานวิจัยที่เกี่ยวข้อง</vt:lpstr>
      <vt:lpstr>STRBase: a short tandem repeat DNA database for the human testing community</vt:lpstr>
      <vt:lpstr>A catalog of sequence diversity at human identification Short Tandem Repeat loci</vt:lpstr>
      <vt:lpstr>Existing Databases</vt:lpstr>
      <vt:lpstr>STRIDER 2.0</vt:lpstr>
      <vt:lpstr>YHRD</vt:lpstr>
      <vt:lpstr>USDR</vt:lpstr>
      <vt:lpstr>ALFRED</vt:lpstr>
      <vt:lpstr>ขอบเขตของการพัฒนา</vt:lpstr>
      <vt:lpstr>ขอบเขตของการพัฒนา</vt:lpstr>
      <vt:lpstr>รายละเอียดของการพัฒนา</vt:lpstr>
      <vt:lpstr>การรวบรวมข้อมูล</vt:lpstr>
      <vt:lpstr>การสร้างฐานข้อมูลและเว็ปแอพลิเคชั่น</vt:lpstr>
      <vt:lpstr>ขั้นตอนการพัฒนา</vt:lpstr>
      <vt:lpstr>ขั้นตอนการพัฒนา</vt:lpstr>
      <vt:lpstr>ผลการศึกษาเบื้องต้น</vt:lpstr>
      <vt:lpstr>ความสามารถของฐานข้อมูลตัวอย่างที่ทำการศึกษามา</vt:lpstr>
      <vt:lpstr>การออกแบบ database ที่จะเก็บข้อมูล</vt:lpstr>
      <vt:lpstr>ประโยชน์ที่คาดว่าจะได้รับ</vt:lpstr>
      <vt:lpstr>ประโยชน์ที่คาดว่าจะได้รับ</vt:lpstr>
      <vt:lpstr>ฐานข้อมูลออนไลน์ Short Tandem Repeat เพื่อการวิจัยและทดสอบทางนิติเวช </vt:lpstr>
      <vt:lpstr>กิตติกรรมประกาศ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dc:creator>Tt</dc:creator>
  <cp:lastModifiedBy>Tt</cp:lastModifiedBy>
  <cp:revision>31</cp:revision>
  <dcterms:created xsi:type="dcterms:W3CDTF">2017-12-17T14:47:30Z</dcterms:created>
  <dcterms:modified xsi:type="dcterms:W3CDTF">2017-12-19T00:55:23Z</dcterms:modified>
</cp:coreProperties>
</file>